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96" r:id="rId2"/>
    <p:sldId id="257" r:id="rId3"/>
    <p:sldId id="260" r:id="rId4"/>
    <p:sldId id="267" r:id="rId5"/>
    <p:sldId id="284" r:id="rId6"/>
    <p:sldId id="285" r:id="rId7"/>
    <p:sldId id="289" r:id="rId8"/>
    <p:sldId id="290" r:id="rId9"/>
    <p:sldId id="291" r:id="rId10"/>
    <p:sldId id="292" r:id="rId11"/>
    <p:sldId id="293" r:id="rId12"/>
    <p:sldId id="294" r:id="rId13"/>
    <p:sldId id="281" r:id="rId14"/>
    <p:sldId id="270" r:id="rId15"/>
    <p:sldId id="272" r:id="rId16"/>
    <p:sldId id="273" r:id="rId17"/>
    <p:sldId id="282" r:id="rId18"/>
    <p:sldId id="271" r:id="rId19"/>
    <p:sldId id="274" r:id="rId20"/>
    <p:sldId id="269" r:id="rId21"/>
    <p:sldId id="276" r:id="rId22"/>
    <p:sldId id="268" r:id="rId23"/>
    <p:sldId id="277" r:id="rId24"/>
    <p:sldId id="278" r:id="rId25"/>
    <p:sldId id="279" r:id="rId26"/>
    <p:sldId id="280" r:id="rId27"/>
    <p:sldId id="256" r:id="rId28"/>
  </p:sldIdLst>
  <p:sldSz cx="10693400" cy="7561263"/>
  <p:notesSz cx="6858000" cy="9144000"/>
  <p:embeddedFontLst>
    <p:embeddedFont>
      <p:font typeface="Tahoma" panose="020B0604030504040204" pitchFamily="34" charset="0"/>
      <p:regular r:id="rId30"/>
      <p:bold r:id="rId31"/>
    </p:embeddedFont>
    <p:embeddedFont>
      <p:font typeface="Calibri" panose="020F0502020204030204" pitchFamily="34" charset="0"/>
      <p:regular r:id="rId32"/>
      <p:bold r:id="rId33"/>
      <p:italic r:id="rId34"/>
      <p:boldItalic r:id="rId35"/>
    </p:embeddedFont>
  </p:embeddedFontLst>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Вступление" id="{A44D3DC3-4BCA-47D7-ACC2-684747C04BDF}">
          <p14:sldIdLst>
            <p14:sldId id="296"/>
            <p14:sldId id="257"/>
            <p14:sldId id="260"/>
          </p14:sldIdLst>
        </p14:section>
        <p14:section name="Описание опыта применения" id="{CB2CBE50-54B1-4FF5-9ED2-7BD7619AB9A9}">
          <p14:sldIdLst>
            <p14:sldId id="267"/>
            <p14:sldId id="284"/>
            <p14:sldId id="285"/>
            <p14:sldId id="289"/>
            <p14:sldId id="290"/>
            <p14:sldId id="291"/>
            <p14:sldId id="292"/>
            <p14:sldId id="293"/>
            <p14:sldId id="294"/>
          </p14:sldIdLst>
        </p14:section>
        <p14:section name="Проблематика проектирования полимерного заводнения" id="{190A442A-951E-4F9B-92CC-2F48C64F4470}">
          <p14:sldIdLst>
            <p14:sldId id="281"/>
            <p14:sldId id="270"/>
            <p14:sldId id="272"/>
            <p14:sldId id="273"/>
            <p14:sldId id="282"/>
          </p14:sldIdLst>
        </p14:section>
        <p14:section name="Методика совершенствования прогноза  и оценки ПЗ" id="{0FE2E8DA-E26D-4972-BCC6-E717605874A8}">
          <p14:sldIdLst>
            <p14:sldId id="271"/>
            <p14:sldId id="274"/>
            <p14:sldId id="269"/>
            <p14:sldId id="276"/>
            <p14:sldId id="268"/>
            <p14:sldId id="277"/>
            <p14:sldId id="278"/>
          </p14:sldIdLst>
        </p14:section>
        <p14:section name="Анализ полимерного заводнения методом трубок тока" id="{8B44BF13-BA80-421D-A0F0-285BA06B1AEC}">
          <p14:sldIdLst>
            <p14:sldId id="279"/>
          </p14:sldIdLst>
        </p14:section>
        <p14:section name="Выводы" id="{7077A793-5F6A-44E9-8920-64B2AADCFF81}">
          <p14:sldIdLst>
            <p14:sldId id="280"/>
            <p14:sldId id="256"/>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94660"/>
  </p:normalViewPr>
  <p:slideViewPr>
    <p:cSldViewPr showGuides="1">
      <p:cViewPr varScale="1">
        <p:scale>
          <a:sx n="97" d="100"/>
          <a:sy n="97" d="100"/>
        </p:scale>
        <p:origin x="1008" y="84"/>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F7830-2537-4D9D-9298-4FB024AC6A79}" type="datetimeFigureOut">
              <a:rPr lang="ru-RU" smtClean="0"/>
              <a:t>05.09.2022</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47623-3645-4218-BD37-6C355A8320D0}" type="slidenum">
              <a:rPr lang="ru-RU" smtClean="0"/>
              <a:t>‹#›</a:t>
            </a:fld>
            <a:endParaRPr lang="ru-RU"/>
          </a:p>
        </p:txBody>
      </p:sp>
    </p:spTree>
    <p:extLst>
      <p:ext uri="{BB962C8B-B14F-4D97-AF65-F5344CB8AC3E}">
        <p14:creationId xmlns:p14="http://schemas.microsoft.com/office/powerpoint/2010/main" val="403447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564A90-FE72-4D8B-A0F0-59326C43C613}" type="slidenum">
              <a:rPr lang="ru-RU" smtClean="0"/>
              <a:t>1</a:t>
            </a:fld>
            <a:endParaRPr lang="ru-RU"/>
          </a:p>
        </p:txBody>
      </p:sp>
    </p:spTree>
    <p:extLst>
      <p:ext uri="{BB962C8B-B14F-4D97-AF65-F5344CB8AC3E}">
        <p14:creationId xmlns:p14="http://schemas.microsoft.com/office/powerpoint/2010/main" val="365290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11</a:t>
            </a:fld>
            <a:endParaRPr lang="ru-RU"/>
          </a:p>
        </p:txBody>
      </p:sp>
    </p:spTree>
    <p:extLst>
      <p:ext uri="{BB962C8B-B14F-4D97-AF65-F5344CB8AC3E}">
        <p14:creationId xmlns:p14="http://schemas.microsoft.com/office/powerpoint/2010/main" val="177458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12</a:t>
            </a:fld>
            <a:endParaRPr lang="ru-RU"/>
          </a:p>
        </p:txBody>
      </p:sp>
    </p:spTree>
    <p:extLst>
      <p:ext uri="{BB962C8B-B14F-4D97-AF65-F5344CB8AC3E}">
        <p14:creationId xmlns:p14="http://schemas.microsoft.com/office/powerpoint/2010/main" val="2572720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13</a:t>
            </a:fld>
            <a:endParaRPr lang="ru-RU"/>
          </a:p>
        </p:txBody>
      </p:sp>
    </p:spTree>
    <p:extLst>
      <p:ext uri="{BB962C8B-B14F-4D97-AF65-F5344CB8AC3E}">
        <p14:creationId xmlns:p14="http://schemas.microsoft.com/office/powerpoint/2010/main" val="300820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14</a:t>
            </a:fld>
            <a:endParaRPr lang="ru-RU"/>
          </a:p>
        </p:txBody>
      </p:sp>
    </p:spTree>
    <p:extLst>
      <p:ext uri="{BB962C8B-B14F-4D97-AF65-F5344CB8AC3E}">
        <p14:creationId xmlns:p14="http://schemas.microsoft.com/office/powerpoint/2010/main" val="55680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15</a:t>
            </a:fld>
            <a:endParaRPr lang="ru-RU"/>
          </a:p>
        </p:txBody>
      </p:sp>
    </p:spTree>
    <p:extLst>
      <p:ext uri="{BB962C8B-B14F-4D97-AF65-F5344CB8AC3E}">
        <p14:creationId xmlns:p14="http://schemas.microsoft.com/office/powerpoint/2010/main" val="331253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16</a:t>
            </a:fld>
            <a:endParaRPr lang="ru-RU"/>
          </a:p>
        </p:txBody>
      </p:sp>
    </p:spTree>
    <p:extLst>
      <p:ext uri="{BB962C8B-B14F-4D97-AF65-F5344CB8AC3E}">
        <p14:creationId xmlns:p14="http://schemas.microsoft.com/office/powerpoint/2010/main" val="323190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17</a:t>
            </a:fld>
            <a:endParaRPr lang="ru-RU"/>
          </a:p>
        </p:txBody>
      </p:sp>
    </p:spTree>
    <p:extLst>
      <p:ext uri="{BB962C8B-B14F-4D97-AF65-F5344CB8AC3E}">
        <p14:creationId xmlns:p14="http://schemas.microsoft.com/office/powerpoint/2010/main" val="126288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18</a:t>
            </a:fld>
            <a:endParaRPr lang="ru-RU"/>
          </a:p>
        </p:txBody>
      </p:sp>
    </p:spTree>
    <p:extLst>
      <p:ext uri="{BB962C8B-B14F-4D97-AF65-F5344CB8AC3E}">
        <p14:creationId xmlns:p14="http://schemas.microsoft.com/office/powerpoint/2010/main" val="178241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19</a:t>
            </a:fld>
            <a:endParaRPr lang="ru-RU"/>
          </a:p>
        </p:txBody>
      </p:sp>
    </p:spTree>
    <p:extLst>
      <p:ext uri="{BB962C8B-B14F-4D97-AF65-F5344CB8AC3E}">
        <p14:creationId xmlns:p14="http://schemas.microsoft.com/office/powerpoint/2010/main" val="92699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20</a:t>
            </a:fld>
            <a:endParaRPr lang="ru-RU"/>
          </a:p>
        </p:txBody>
      </p:sp>
    </p:spTree>
    <p:extLst>
      <p:ext uri="{BB962C8B-B14F-4D97-AF65-F5344CB8AC3E}">
        <p14:creationId xmlns:p14="http://schemas.microsoft.com/office/powerpoint/2010/main" val="2033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3</a:t>
            </a:fld>
            <a:endParaRPr lang="ru-RU"/>
          </a:p>
        </p:txBody>
      </p:sp>
    </p:spTree>
    <p:extLst>
      <p:ext uri="{BB962C8B-B14F-4D97-AF65-F5344CB8AC3E}">
        <p14:creationId xmlns:p14="http://schemas.microsoft.com/office/powerpoint/2010/main" val="313036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21</a:t>
            </a:fld>
            <a:endParaRPr lang="ru-RU"/>
          </a:p>
        </p:txBody>
      </p:sp>
    </p:spTree>
    <p:extLst>
      <p:ext uri="{BB962C8B-B14F-4D97-AF65-F5344CB8AC3E}">
        <p14:creationId xmlns:p14="http://schemas.microsoft.com/office/powerpoint/2010/main" val="322540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22</a:t>
            </a:fld>
            <a:endParaRPr lang="ru-RU"/>
          </a:p>
        </p:txBody>
      </p:sp>
    </p:spTree>
    <p:extLst>
      <p:ext uri="{BB962C8B-B14F-4D97-AF65-F5344CB8AC3E}">
        <p14:creationId xmlns:p14="http://schemas.microsoft.com/office/powerpoint/2010/main" val="388264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23</a:t>
            </a:fld>
            <a:endParaRPr lang="ru-RU"/>
          </a:p>
        </p:txBody>
      </p:sp>
    </p:spTree>
    <p:extLst>
      <p:ext uri="{BB962C8B-B14F-4D97-AF65-F5344CB8AC3E}">
        <p14:creationId xmlns:p14="http://schemas.microsoft.com/office/powerpoint/2010/main" val="233396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24</a:t>
            </a:fld>
            <a:endParaRPr lang="ru-RU"/>
          </a:p>
        </p:txBody>
      </p:sp>
    </p:spTree>
    <p:extLst>
      <p:ext uri="{BB962C8B-B14F-4D97-AF65-F5344CB8AC3E}">
        <p14:creationId xmlns:p14="http://schemas.microsoft.com/office/powerpoint/2010/main" val="293298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25</a:t>
            </a:fld>
            <a:endParaRPr lang="ru-RU"/>
          </a:p>
        </p:txBody>
      </p:sp>
    </p:spTree>
    <p:extLst>
      <p:ext uri="{BB962C8B-B14F-4D97-AF65-F5344CB8AC3E}">
        <p14:creationId xmlns:p14="http://schemas.microsoft.com/office/powerpoint/2010/main" val="221812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26</a:t>
            </a:fld>
            <a:endParaRPr lang="ru-RU"/>
          </a:p>
        </p:txBody>
      </p:sp>
    </p:spTree>
    <p:extLst>
      <p:ext uri="{BB962C8B-B14F-4D97-AF65-F5344CB8AC3E}">
        <p14:creationId xmlns:p14="http://schemas.microsoft.com/office/powerpoint/2010/main" val="12292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4</a:t>
            </a:fld>
            <a:endParaRPr lang="ru-RU"/>
          </a:p>
        </p:txBody>
      </p:sp>
    </p:spTree>
    <p:extLst>
      <p:ext uri="{BB962C8B-B14F-4D97-AF65-F5344CB8AC3E}">
        <p14:creationId xmlns:p14="http://schemas.microsoft.com/office/powerpoint/2010/main" val="380795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5</a:t>
            </a:fld>
            <a:endParaRPr lang="ru-RU"/>
          </a:p>
        </p:txBody>
      </p:sp>
    </p:spTree>
    <p:extLst>
      <p:ext uri="{BB962C8B-B14F-4D97-AF65-F5344CB8AC3E}">
        <p14:creationId xmlns:p14="http://schemas.microsoft.com/office/powerpoint/2010/main" val="9259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6</a:t>
            </a:fld>
            <a:endParaRPr lang="ru-RU"/>
          </a:p>
        </p:txBody>
      </p:sp>
    </p:spTree>
    <p:extLst>
      <p:ext uri="{BB962C8B-B14F-4D97-AF65-F5344CB8AC3E}">
        <p14:creationId xmlns:p14="http://schemas.microsoft.com/office/powerpoint/2010/main" val="53086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7</a:t>
            </a:fld>
            <a:endParaRPr lang="ru-RU"/>
          </a:p>
        </p:txBody>
      </p:sp>
    </p:spTree>
    <p:extLst>
      <p:ext uri="{BB962C8B-B14F-4D97-AF65-F5344CB8AC3E}">
        <p14:creationId xmlns:p14="http://schemas.microsoft.com/office/powerpoint/2010/main" val="256290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8</a:t>
            </a:fld>
            <a:endParaRPr lang="ru-RU"/>
          </a:p>
        </p:txBody>
      </p:sp>
    </p:spTree>
    <p:extLst>
      <p:ext uri="{BB962C8B-B14F-4D97-AF65-F5344CB8AC3E}">
        <p14:creationId xmlns:p14="http://schemas.microsoft.com/office/powerpoint/2010/main" val="395807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9</a:t>
            </a:fld>
            <a:endParaRPr lang="ru-RU"/>
          </a:p>
        </p:txBody>
      </p:sp>
    </p:spTree>
    <p:extLst>
      <p:ext uri="{BB962C8B-B14F-4D97-AF65-F5344CB8AC3E}">
        <p14:creationId xmlns:p14="http://schemas.microsoft.com/office/powerpoint/2010/main" val="129929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547623-3645-4218-BD37-6C355A8320D0}" type="slidenum">
              <a:rPr lang="ru-RU" smtClean="0"/>
              <a:t>10</a:t>
            </a:fld>
            <a:endParaRPr lang="ru-RU"/>
          </a:p>
        </p:txBody>
      </p:sp>
    </p:spTree>
    <p:extLst>
      <p:ext uri="{BB962C8B-B14F-4D97-AF65-F5344CB8AC3E}">
        <p14:creationId xmlns:p14="http://schemas.microsoft.com/office/powerpoint/2010/main" val="371026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a:t>Образец заголовка</a:t>
            </a:r>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404466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31185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67112" y="334306"/>
            <a:ext cx="2812588" cy="71131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5639" y="334306"/>
            <a:ext cx="8263250" cy="71131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424646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121047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a:t>Образец заголовка</a:t>
            </a:r>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338064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48ECAB5-A851-4E6B-B611-5019723674E7}" type="datetimeFigureOut">
              <a:rPr lang="ru-RU" smtClean="0"/>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123450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a:t>Образец текста</a:t>
            </a:r>
          </a:p>
        </p:txBody>
      </p:sp>
      <p:sp>
        <p:nvSpPr>
          <p:cNvPr id="6" name="Объект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48ECAB5-A851-4E6B-B611-5019723674E7}" type="datetimeFigureOut">
              <a:rPr lang="ru-RU" smtClean="0"/>
              <a:t>05.09.2022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3123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48ECAB5-A851-4E6B-B611-5019723674E7}" type="datetimeFigureOut">
              <a:rPr lang="ru-RU" smtClean="0"/>
              <a:t>05.09.2022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267224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8ECAB5-A851-4E6B-B611-5019723674E7}" type="datetimeFigureOut">
              <a:rPr lang="ru-RU" smtClean="0"/>
              <a:t>05.09.2022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15062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a:t>Образец заголовка</a:t>
            </a:r>
          </a:p>
        </p:txBody>
      </p:sp>
      <p:sp>
        <p:nvSpPr>
          <p:cNvPr id="3" name="Объект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8ECAB5-A851-4E6B-B611-5019723674E7}" type="datetimeFigureOut">
              <a:rPr lang="ru-RU" smtClean="0"/>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114634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48ECAB5-A851-4E6B-B611-5019723674E7}" type="datetimeFigureOut">
              <a:rPr lang="ru-RU" smtClean="0"/>
              <a:t>05.09.2022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0CD016-ADEE-43CA-9309-0688339BCEE1}" type="slidenum">
              <a:rPr lang="ru-RU" smtClean="0"/>
              <a:t>‹#›</a:t>
            </a:fld>
            <a:endParaRPr lang="ru-RU"/>
          </a:p>
        </p:txBody>
      </p:sp>
    </p:spTree>
    <p:extLst>
      <p:ext uri="{BB962C8B-B14F-4D97-AF65-F5344CB8AC3E}">
        <p14:creationId xmlns:p14="http://schemas.microsoft.com/office/powerpoint/2010/main" val="26272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a:t>Образец заголовка</a:t>
            </a:r>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648ECAB5-A851-4E6B-B611-5019723674E7}" type="datetimeFigureOut">
              <a:rPr lang="ru-RU" smtClean="0"/>
              <a:t>05.09.2022</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10CD016-ADEE-43CA-9309-0688339BCEE1}" type="slidenum">
              <a:rPr lang="ru-RU" smtClean="0"/>
              <a:t>‹#›</a:t>
            </a:fld>
            <a:endParaRPr lang="ru-RU"/>
          </a:p>
        </p:txBody>
      </p:sp>
    </p:spTree>
    <p:extLst>
      <p:ext uri="{BB962C8B-B14F-4D97-AF65-F5344CB8AC3E}">
        <p14:creationId xmlns:p14="http://schemas.microsoft.com/office/powerpoint/2010/main" val="283990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tm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tm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tm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poch…">
            <a:extLst>
              <a:ext uri="{FF2B5EF4-FFF2-40B4-BE49-F238E27FC236}">
                <a16:creationId xmlns:a16="http://schemas.microsoft.com/office/drawing/2014/main" xmlns="" id="{53553042-B705-4C89-BD4B-905766DB9EC5}"/>
              </a:ext>
            </a:extLst>
          </p:cNvPr>
          <p:cNvSpPr txBox="1"/>
          <p:nvPr/>
        </p:nvSpPr>
        <p:spPr>
          <a:xfrm>
            <a:off x="305859" y="6352638"/>
            <a:ext cx="446418" cy="19086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37806" bIns="37806">
            <a:spAutoFit/>
          </a:bodyPr>
          <a:lstStyle/>
          <a:p>
            <a:pPr algn="ctr">
              <a:lnSpc>
                <a:spcPct val="100000"/>
              </a:lnSpc>
              <a:defRPr b="1" cap="all">
                <a:solidFill>
                  <a:srgbClr val="000000"/>
                </a:solidFill>
                <a:latin typeface="Roboto"/>
                <a:ea typeface="Roboto"/>
                <a:cs typeface="Roboto"/>
                <a:sym typeface="Roboto"/>
              </a:defRPr>
            </a:pPr>
            <a:endParaRPr sz="744" dirty="0">
              <a:latin typeface="Arial" panose="020B0604020202020204" pitchFamily="34" charset="0"/>
              <a:cs typeface="Arial" panose="020B0604020202020204" pitchFamily="34" charset="0"/>
            </a:endParaRPr>
          </a:p>
        </p:txBody>
      </p:sp>
      <p:cxnSp>
        <p:nvCxnSpPr>
          <p:cNvPr id="72" name="Прямая соединительная линия 71">
            <a:extLst>
              <a:ext uri="{FF2B5EF4-FFF2-40B4-BE49-F238E27FC236}">
                <a16:creationId xmlns:a16="http://schemas.microsoft.com/office/drawing/2014/main" xmlns="" id="{BF2E2686-6411-4DD9-9AA4-8FF7CA976E5A}"/>
              </a:ext>
            </a:extLst>
          </p:cNvPr>
          <p:cNvCxnSpPr>
            <a:cxnSpLocks/>
          </p:cNvCxnSpPr>
          <p:nvPr/>
        </p:nvCxnSpPr>
        <p:spPr>
          <a:xfrm>
            <a:off x="305860" y="1557651"/>
            <a:ext cx="1008168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Группа 57">
            <a:extLst>
              <a:ext uri="{FF2B5EF4-FFF2-40B4-BE49-F238E27FC236}">
                <a16:creationId xmlns:a16="http://schemas.microsoft.com/office/drawing/2014/main" xmlns="" id="{FC123DF9-4493-426A-B2B1-DCA967A4A706}"/>
              </a:ext>
            </a:extLst>
          </p:cNvPr>
          <p:cNvGrpSpPr/>
          <p:nvPr/>
        </p:nvGrpSpPr>
        <p:grpSpPr>
          <a:xfrm>
            <a:off x="978312" y="525553"/>
            <a:ext cx="8118925" cy="898145"/>
            <a:chOff x="4513373" y="705888"/>
            <a:chExt cx="3724549" cy="1086146"/>
          </a:xfrm>
        </p:grpSpPr>
        <p:grpSp>
          <p:nvGrpSpPr>
            <p:cNvPr id="59" name="Группа 58">
              <a:extLst>
                <a:ext uri="{FF2B5EF4-FFF2-40B4-BE49-F238E27FC236}">
                  <a16:creationId xmlns:a16="http://schemas.microsoft.com/office/drawing/2014/main" xmlns="" id="{FFFB2B93-285A-4C64-B833-55DDCE7DCB56}"/>
                </a:ext>
              </a:extLst>
            </p:cNvPr>
            <p:cNvGrpSpPr/>
            <p:nvPr/>
          </p:nvGrpSpPr>
          <p:grpSpPr>
            <a:xfrm>
              <a:off x="5463880" y="1464885"/>
              <a:ext cx="1836621" cy="327149"/>
              <a:chOff x="5463880" y="1464885"/>
              <a:chExt cx="1836621" cy="327149"/>
            </a:xfrm>
          </p:grpSpPr>
          <p:sp>
            <p:nvSpPr>
              <p:cNvPr id="66" name="Прямоугольник 65">
                <a:extLst>
                  <a:ext uri="{FF2B5EF4-FFF2-40B4-BE49-F238E27FC236}">
                    <a16:creationId xmlns:a16="http://schemas.microsoft.com/office/drawing/2014/main" xmlns="" id="{57D7EC70-1A7E-45C5-93C4-24A072797BF0}"/>
                  </a:ext>
                </a:extLst>
              </p:cNvPr>
              <p:cNvSpPr/>
              <p:nvPr/>
            </p:nvSpPr>
            <p:spPr>
              <a:xfrm>
                <a:off x="5684819" y="1488805"/>
                <a:ext cx="1394744" cy="2309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sz="1488"/>
              </a:p>
            </p:txBody>
          </p:sp>
          <p:sp>
            <p:nvSpPr>
              <p:cNvPr id="67" name="Прямоугольник 66">
                <a:extLst>
                  <a:ext uri="{FF2B5EF4-FFF2-40B4-BE49-F238E27FC236}">
                    <a16:creationId xmlns:a16="http://schemas.microsoft.com/office/drawing/2014/main" xmlns="" id="{E7B5D90B-8D42-4626-BE67-09C5AEA7F265}"/>
                  </a:ext>
                </a:extLst>
              </p:cNvPr>
              <p:cNvSpPr/>
              <p:nvPr/>
            </p:nvSpPr>
            <p:spPr>
              <a:xfrm>
                <a:off x="5463880" y="1464885"/>
                <a:ext cx="1836621" cy="327149"/>
              </a:xfrm>
              <a:prstGeom prst="rect">
                <a:avLst/>
              </a:prstGeom>
            </p:spPr>
            <p:txBody>
              <a:bodyPr wrap="square">
                <a:spAutoFit/>
              </a:bodyPr>
              <a:lstStyle/>
              <a:p>
                <a:pPr algn="ctr"/>
                <a:r>
                  <a:rPr lang="ru-RU" sz="1158" b="1" dirty="0">
                    <a:latin typeface="Arial" panose="020B0604020202020204" pitchFamily="34" charset="0"/>
                    <a:cs typeface="Arial" panose="020B0604020202020204" pitchFamily="34" charset="0"/>
                  </a:rPr>
                  <a:t>16-17 сентября 2022 г. </a:t>
                </a:r>
              </a:p>
            </p:txBody>
          </p:sp>
        </p:grpSp>
        <p:sp>
          <p:nvSpPr>
            <p:cNvPr id="60" name="Head of Business Development">
              <a:extLst>
                <a:ext uri="{FF2B5EF4-FFF2-40B4-BE49-F238E27FC236}">
                  <a16:creationId xmlns:a16="http://schemas.microsoft.com/office/drawing/2014/main" xmlns="" id="{97142C40-277B-4EC3-85ED-1B9ADB8EF0E8}"/>
                </a:ext>
              </a:extLst>
            </p:cNvPr>
            <p:cNvSpPr txBox="1"/>
            <p:nvPr/>
          </p:nvSpPr>
          <p:spPr>
            <a:xfrm>
              <a:off x="4513373" y="705888"/>
              <a:ext cx="3724549" cy="7385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2000" b="1">
                  <a:solidFill>
                    <a:schemeClr val="accent4">
                      <a:lumOff val="-7999"/>
                    </a:schemeClr>
                  </a:solidFill>
                  <a:latin typeface="Roboto"/>
                  <a:ea typeface="Roboto"/>
                  <a:cs typeface="Roboto"/>
                  <a:sym typeface="Roboto"/>
                </a:defRPr>
              </a:lvl1pPr>
            </a:lstStyle>
            <a:p>
              <a:pPr algn="ctr"/>
              <a:r>
                <a:rPr lang="ru-RU" sz="1323" dirty="0">
                  <a:solidFill>
                    <a:schemeClr val="tx1"/>
                  </a:solidFill>
                  <a:latin typeface="Arial" panose="020B0604020202020204" pitchFamily="34" charset="0"/>
                  <a:cs typeface="Arial" panose="020B0604020202020204" pitchFamily="34" charset="0"/>
                </a:rPr>
                <a:t>Международная научно-практическая конференция </a:t>
              </a:r>
            </a:p>
            <a:p>
              <a:pPr algn="ctr"/>
              <a:r>
                <a:rPr lang="ru-RU" sz="1323" dirty="0">
                  <a:solidFill>
                    <a:schemeClr val="tx1"/>
                  </a:solidFill>
                  <a:latin typeface="Arial" panose="020B0604020202020204" pitchFamily="34" charset="0"/>
                  <a:cs typeface="Arial" panose="020B0604020202020204" pitchFamily="34" charset="0"/>
                </a:rPr>
                <a:t>«Перспективы применения химических методов увеличения нефтеотдачи пластов (ХМУН) на поздней стадии разработки»</a:t>
              </a:r>
            </a:p>
          </p:txBody>
        </p:sp>
      </p:grpSp>
      <p:sp>
        <p:nvSpPr>
          <p:cNvPr id="33" name="Прямоугольник 32"/>
          <p:cNvSpPr/>
          <p:nvPr/>
        </p:nvSpPr>
        <p:spPr>
          <a:xfrm>
            <a:off x="3458489" y="2209370"/>
            <a:ext cx="6256600" cy="626903"/>
          </a:xfrm>
          <a:prstGeom prst="rect">
            <a:avLst/>
          </a:prstGeom>
        </p:spPr>
        <p:txBody>
          <a:bodyPr wrap="square">
            <a:spAutoFit/>
          </a:bodyPr>
          <a:lstStyle/>
          <a:p>
            <a:pPr algn="ctr"/>
            <a:r>
              <a:rPr lang="ru-RU" sz="1158" b="1" dirty="0">
                <a:latin typeface="Arial" panose="020B0604020202020204" pitchFamily="34" charset="0"/>
                <a:cs typeface="Arial" panose="020B0604020202020204" pitchFamily="34" charset="0"/>
              </a:rPr>
              <a:t>Опыт применения полимерного </a:t>
            </a:r>
            <a:r>
              <a:rPr lang="ru-RU" sz="1158" b="1" dirty="0" err="1">
                <a:latin typeface="Arial" panose="020B0604020202020204" pitchFamily="34" charset="0"/>
                <a:cs typeface="Arial" panose="020B0604020202020204" pitchFamily="34" charset="0"/>
              </a:rPr>
              <a:t>заводнения</a:t>
            </a:r>
            <a:r>
              <a:rPr lang="ru-RU" sz="1158" b="1" dirty="0">
                <a:latin typeface="Arial" panose="020B0604020202020204" pitchFamily="34" charset="0"/>
                <a:cs typeface="Arial" panose="020B0604020202020204" pitchFamily="34" charset="0"/>
              </a:rPr>
              <a:t> и прогнозная оценка эффективности</a:t>
            </a:r>
          </a:p>
          <a:p>
            <a:pPr algn="ctr"/>
            <a:r>
              <a:rPr lang="en-US" sz="1158" b="1" dirty="0">
                <a:latin typeface="Arial" panose="020B0604020202020204" pitchFamily="34" charset="0"/>
                <a:cs typeface="Arial" panose="020B0604020202020204" pitchFamily="34" charset="0"/>
              </a:rPr>
              <a:t>Experience in the use of polymer flooding and predictive evaluation of efficiency</a:t>
            </a:r>
          </a:p>
          <a:p>
            <a:pPr algn="ctr"/>
            <a:endParaRPr lang="en-US" sz="1158" b="1" dirty="0">
              <a:highlight>
                <a:srgbClr val="FFFF00"/>
              </a:highlight>
              <a:latin typeface="Arial" panose="020B0604020202020204" pitchFamily="34" charset="0"/>
              <a:cs typeface="Arial" panose="020B0604020202020204" pitchFamily="34" charset="0"/>
            </a:endParaRPr>
          </a:p>
        </p:txBody>
      </p:sp>
      <p:sp>
        <p:nvSpPr>
          <p:cNvPr id="8" name="Прямоугольник 7"/>
          <p:cNvSpPr/>
          <p:nvPr/>
        </p:nvSpPr>
        <p:spPr>
          <a:xfrm>
            <a:off x="3531879" y="2860235"/>
            <a:ext cx="6682620" cy="2546851"/>
          </a:xfrm>
          <a:prstGeom prst="rect">
            <a:avLst/>
          </a:prstGeom>
        </p:spPr>
        <p:txBody>
          <a:bodyPr wrap="square">
            <a:spAutoFit/>
          </a:bodyPr>
          <a:lstStyle/>
          <a:p>
            <a:pPr indent="149643" algn="just"/>
            <a:r>
              <a:rPr lang="ru-RU" sz="1800" dirty="0">
                <a:effectLst/>
                <a:latin typeface="Times New Roman" panose="02020603050405020304" pitchFamily="18" charset="0"/>
                <a:ea typeface="Times New Roman" panose="02020603050405020304" pitchFamily="18" charset="0"/>
              </a:rPr>
              <a:t> </a:t>
            </a:r>
            <a:r>
              <a:rPr lang="ru-RU" sz="1075" dirty="0">
                <a:latin typeface="Arial" panose="020B0604020202020204" pitchFamily="34" charset="0"/>
                <a:cs typeface="Arial" panose="020B0604020202020204" pitchFamily="34" charset="0"/>
              </a:rPr>
              <a:t>В настоящее время  с целью повышения нефтеотдачи пластов широко применяется технология полимерного </a:t>
            </a:r>
            <a:r>
              <a:rPr lang="ru-RU" sz="1075" dirty="0" err="1">
                <a:latin typeface="Arial" panose="020B0604020202020204" pitchFamily="34" charset="0"/>
                <a:cs typeface="Arial" panose="020B0604020202020204" pitchFamily="34" charset="0"/>
              </a:rPr>
              <a:t>заводнения</a:t>
            </a:r>
            <a:r>
              <a:rPr lang="ru-RU" sz="1075" dirty="0">
                <a:latin typeface="Arial" panose="020B0604020202020204" pitchFamily="34" charset="0"/>
                <a:cs typeface="Arial" panose="020B0604020202020204" pitchFamily="34" charset="0"/>
              </a:rPr>
              <a:t> на нефтяных месторождениях. Применение этой технологии позволяет повысить коэффициент извлечения нефти (КИН) на 10-15 %.. Начиная с   2014 года  Казахстанская компания «</a:t>
            </a:r>
            <a:r>
              <a:rPr lang="ru-RU" sz="1075" dirty="0" err="1">
                <a:latin typeface="Arial" panose="020B0604020202020204" pitchFamily="34" charset="0"/>
                <a:cs typeface="Arial" panose="020B0604020202020204" pitchFamily="34" charset="0"/>
              </a:rPr>
              <a:t>Алстрон</a:t>
            </a:r>
            <a:r>
              <a:rPr lang="ru-RU" sz="1075" dirty="0">
                <a:latin typeface="Arial" panose="020B0604020202020204" pitchFamily="34" charset="0"/>
                <a:cs typeface="Arial" panose="020B0604020202020204" pitchFamily="34" charset="0"/>
              </a:rPr>
              <a:t>»  совместно с французской компаний SNF приступили к реализации нескольких  проектов полимерного </a:t>
            </a:r>
            <a:r>
              <a:rPr lang="ru-RU" sz="1075" dirty="0" err="1">
                <a:latin typeface="Arial" panose="020B0604020202020204" pitchFamily="34" charset="0"/>
                <a:cs typeface="Arial" panose="020B0604020202020204" pitchFamily="34" charset="0"/>
              </a:rPr>
              <a:t>заводнения</a:t>
            </a:r>
            <a:r>
              <a:rPr lang="ru-RU" sz="1075" dirty="0">
                <a:latin typeface="Arial" panose="020B0604020202020204" pitchFamily="34" charset="0"/>
                <a:cs typeface="Arial" panose="020B0604020202020204" pitchFamily="34" charset="0"/>
              </a:rPr>
              <a:t> на месторождениях РК. В предлагаемой работе обобщены результаты проводимых работ и показаны методы прогнозной оценки эффективности полимерного </a:t>
            </a:r>
            <a:r>
              <a:rPr lang="ru-RU" sz="1075" dirty="0" err="1">
                <a:latin typeface="Arial" panose="020B0604020202020204" pitchFamily="34" charset="0"/>
                <a:cs typeface="Arial" panose="020B0604020202020204" pitchFamily="34" charset="0"/>
              </a:rPr>
              <a:t>заводнения</a:t>
            </a:r>
            <a:r>
              <a:rPr lang="ru-RU" sz="1075"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endParaRPr lang="ru-RU" sz="1100" dirty="0">
              <a:latin typeface="Arial" panose="020B0604020202020204" pitchFamily="34" charset="0"/>
              <a:cs typeface="Arial" panose="020B0604020202020204" pitchFamily="34" charset="0"/>
            </a:endParaRPr>
          </a:p>
          <a:p>
            <a:pPr indent="149643" algn="just"/>
            <a:r>
              <a:rPr lang="en-US" sz="1100" dirty="0">
                <a:latin typeface="Arial" panose="020B0604020202020204" pitchFamily="34" charset="0"/>
                <a:cs typeface="Arial" panose="020B0604020202020204" pitchFamily="34" charset="0"/>
              </a:rPr>
              <a:t>Currently, to increase oil recovery, polymer flooding technology is widely used in oil fields. The use of this technology makes it possible to increase the oil recovery coefficient by 10-15%.</a:t>
            </a:r>
            <a:r>
              <a:rPr lang="ru-RU"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Since 2014, the Kazakh company </a:t>
            </a:r>
            <a:r>
              <a:rPr lang="en-US" sz="1100" dirty="0" err="1">
                <a:latin typeface="Arial" panose="020B0604020202020204" pitchFamily="34" charset="0"/>
                <a:cs typeface="Arial" panose="020B0604020202020204" pitchFamily="34" charset="0"/>
              </a:rPr>
              <a:t>Alstron</a:t>
            </a:r>
            <a:r>
              <a:rPr lang="en-US" sz="1100" dirty="0">
                <a:latin typeface="Arial" panose="020B0604020202020204" pitchFamily="34" charset="0"/>
                <a:cs typeface="Arial" panose="020B0604020202020204" pitchFamily="34" charset="0"/>
              </a:rPr>
              <a:t>, together with the French company SNF, has started implementing several polymer flooding projects in the fields of the Republic of Kazakhstan. The proposed work summarizes the results of the work carried out and shows methods for predictive evaluation of the effectiveness of polymer flooding.</a:t>
            </a:r>
            <a:endParaRPr lang="ru-RU" sz="1100" dirty="0">
              <a:latin typeface="Arial" panose="020B0604020202020204" pitchFamily="34" charset="0"/>
              <a:cs typeface="Arial" panose="020B0604020202020204" pitchFamily="34" charset="0"/>
            </a:endParaRPr>
          </a:p>
          <a:p>
            <a:pPr indent="149643" algn="just"/>
            <a:endParaRPr lang="ru-RU" sz="1075" dirty="0">
              <a:latin typeface="Arial" panose="020B0604020202020204" pitchFamily="34" charset="0"/>
              <a:cs typeface="Arial" panose="020B0604020202020204" pitchFamily="34" charset="0"/>
            </a:endParaRPr>
          </a:p>
        </p:txBody>
      </p:sp>
      <p:sp>
        <p:nvSpPr>
          <p:cNvPr id="5" name="Прямоугольник 4"/>
          <p:cNvSpPr/>
          <p:nvPr/>
        </p:nvSpPr>
        <p:spPr>
          <a:xfrm>
            <a:off x="410484" y="3502598"/>
            <a:ext cx="2929421" cy="982961"/>
          </a:xfrm>
          <a:prstGeom prst="rect">
            <a:avLst/>
          </a:prstGeom>
        </p:spPr>
        <p:txBody>
          <a:bodyPr wrap="square">
            <a:spAutoFit/>
          </a:bodyPr>
          <a:lstStyle/>
          <a:p>
            <a:pPr algn="ctr"/>
            <a:r>
              <a:rPr lang="ru-RU" sz="992" b="1" dirty="0" err="1">
                <a:latin typeface="Arial" panose="020B0604020202020204" pitchFamily="34" charset="0"/>
                <a:cs typeface="Arial" panose="020B0604020202020204" pitchFamily="34" charset="0"/>
              </a:rPr>
              <a:t>Легаев</a:t>
            </a:r>
            <a:r>
              <a:rPr lang="ru-RU" sz="992" b="1" dirty="0">
                <a:latin typeface="Arial" panose="020B0604020202020204" pitchFamily="34" charset="0"/>
                <a:cs typeface="Arial" panose="020B0604020202020204" pitchFamily="34" charset="0"/>
              </a:rPr>
              <a:t> Павел Владимирович,</a:t>
            </a:r>
          </a:p>
          <a:p>
            <a:pPr algn="ctr"/>
            <a:r>
              <a:rPr lang="en-US" sz="992" b="1" dirty="0" err="1">
                <a:latin typeface="Arial" panose="020B0604020202020204" pitchFamily="34" charset="0"/>
                <a:cs typeface="Arial" panose="020B0604020202020204" pitchFamily="34" charset="0"/>
              </a:rPr>
              <a:t>Legaev</a:t>
            </a:r>
            <a:r>
              <a:rPr lang="en-US" sz="992" b="1" dirty="0">
                <a:latin typeface="Arial" panose="020B0604020202020204" pitchFamily="34" charset="0"/>
                <a:cs typeface="Arial" panose="020B0604020202020204" pitchFamily="34" charset="0"/>
              </a:rPr>
              <a:t> Pavel </a:t>
            </a:r>
            <a:r>
              <a:rPr lang="en-US" sz="992" b="1" dirty="0" err="1">
                <a:latin typeface="Arial" panose="020B0604020202020204" pitchFamily="34" charset="0"/>
                <a:cs typeface="Arial" panose="020B0604020202020204" pitchFamily="34" charset="0"/>
              </a:rPr>
              <a:t>Vladimirivich</a:t>
            </a:r>
            <a:r>
              <a:rPr lang="en-US" sz="992" b="1" dirty="0">
                <a:latin typeface="Arial" panose="020B0604020202020204" pitchFamily="34" charset="0"/>
                <a:cs typeface="Arial" panose="020B0604020202020204" pitchFamily="34" charset="0"/>
              </a:rPr>
              <a:t>, </a:t>
            </a:r>
          </a:p>
          <a:p>
            <a:pPr algn="ctr"/>
            <a:endParaRPr lang="en-US" sz="992" b="1" dirty="0">
              <a:latin typeface="Arial" panose="020B0604020202020204" pitchFamily="34" charset="0"/>
              <a:cs typeface="Arial" panose="020B0604020202020204" pitchFamily="34" charset="0"/>
            </a:endParaRPr>
          </a:p>
          <a:p>
            <a:pPr algn="ctr"/>
            <a:r>
              <a:rPr lang="ru-RU" sz="992" b="1" dirty="0">
                <a:latin typeface="Arial" panose="020B0604020202020204" pitchFamily="34" charset="0"/>
                <a:cs typeface="Arial" panose="020B0604020202020204" pitchFamily="34" charset="0"/>
              </a:rPr>
              <a:t>ТОО «Алстронтелеком», г. Алматы, РК</a:t>
            </a:r>
          </a:p>
          <a:p>
            <a:pPr algn="ctr"/>
            <a:r>
              <a:rPr lang="en-US" sz="992" b="1" dirty="0" err="1">
                <a:latin typeface="Arial" panose="020B0604020202020204" pitchFamily="34" charset="0"/>
                <a:cs typeface="Arial" panose="020B0604020202020204" pitchFamily="34" charset="0"/>
              </a:rPr>
              <a:t>Alstrontelcom</a:t>
            </a:r>
            <a:r>
              <a:rPr lang="en-US" sz="992" b="1" dirty="0">
                <a:latin typeface="Arial" panose="020B0604020202020204" pitchFamily="34" charset="0"/>
                <a:cs typeface="Arial" panose="020B0604020202020204" pitchFamily="34" charset="0"/>
              </a:rPr>
              <a:t> LLP, Almaty, RK</a:t>
            </a:r>
          </a:p>
          <a:p>
            <a:pPr indent="76134" algn="just"/>
            <a:endParaRPr lang="ru-RU" sz="827" dirty="0">
              <a:latin typeface="Arial" panose="020B0604020202020204" pitchFamily="34" charset="0"/>
              <a:ea typeface="Calibri" panose="020F0502020204030204" pitchFamily="34" charset="0"/>
              <a:cs typeface="Arial" panose="020B0604020202020204" pitchFamily="34" charset="0"/>
            </a:endParaRPr>
          </a:p>
        </p:txBody>
      </p:sp>
      <p:sp>
        <p:nvSpPr>
          <p:cNvPr id="15" name="Прямоугольник 14">
            <a:extLst>
              <a:ext uri="{FF2B5EF4-FFF2-40B4-BE49-F238E27FC236}">
                <a16:creationId xmlns:a16="http://schemas.microsoft.com/office/drawing/2014/main" xmlns="" id="{F052EB8C-5700-499A-9431-83D6621D6AFC}"/>
              </a:ext>
            </a:extLst>
          </p:cNvPr>
          <p:cNvSpPr/>
          <p:nvPr/>
        </p:nvSpPr>
        <p:spPr>
          <a:xfrm>
            <a:off x="305858" y="6162396"/>
            <a:ext cx="3226020" cy="982961"/>
          </a:xfrm>
          <a:prstGeom prst="rect">
            <a:avLst/>
          </a:prstGeom>
        </p:spPr>
        <p:txBody>
          <a:bodyPr wrap="square">
            <a:spAutoFit/>
          </a:bodyPr>
          <a:lstStyle/>
          <a:p>
            <a:pPr algn="ctr"/>
            <a:r>
              <a:rPr lang="ru-RU" sz="992" b="1" dirty="0">
                <a:latin typeface="Arial" panose="020B0604020202020204" pitchFamily="34" charset="0"/>
                <a:cs typeface="Arial" panose="020B0604020202020204" pitchFamily="34" charset="0"/>
              </a:rPr>
              <a:t>Игнатенко Александр Владимирович,</a:t>
            </a:r>
          </a:p>
          <a:p>
            <a:pPr algn="ctr"/>
            <a:r>
              <a:rPr lang="en-US" sz="992" b="1" dirty="0" err="1">
                <a:latin typeface="Arial" panose="020B0604020202020204" pitchFamily="34" charset="0"/>
                <a:cs typeface="Arial" panose="020B0604020202020204" pitchFamily="34" charset="0"/>
              </a:rPr>
              <a:t>Ignatenko</a:t>
            </a:r>
            <a:r>
              <a:rPr lang="en-US" sz="992" b="1" dirty="0">
                <a:latin typeface="Arial" panose="020B0604020202020204" pitchFamily="34" charset="0"/>
                <a:cs typeface="Arial" panose="020B0604020202020204" pitchFamily="34" charset="0"/>
              </a:rPr>
              <a:t> </a:t>
            </a:r>
            <a:r>
              <a:rPr lang="en-US" sz="992" b="1" dirty="0" err="1">
                <a:latin typeface="Arial" panose="020B0604020202020204" pitchFamily="34" charset="0"/>
                <a:cs typeface="Arial" panose="020B0604020202020204" pitchFamily="34" charset="0"/>
              </a:rPr>
              <a:t>Alexandr</a:t>
            </a:r>
            <a:r>
              <a:rPr lang="en-US" sz="992" b="1" dirty="0">
                <a:latin typeface="Arial" panose="020B0604020202020204" pitchFamily="34" charset="0"/>
                <a:cs typeface="Arial" panose="020B0604020202020204" pitchFamily="34" charset="0"/>
              </a:rPr>
              <a:t> </a:t>
            </a:r>
            <a:r>
              <a:rPr lang="en-US" sz="992" b="1" dirty="0" err="1">
                <a:latin typeface="Arial" panose="020B0604020202020204" pitchFamily="34" charset="0"/>
                <a:cs typeface="Arial" panose="020B0604020202020204" pitchFamily="34" charset="0"/>
              </a:rPr>
              <a:t>Vladimirivich</a:t>
            </a:r>
            <a:r>
              <a:rPr lang="en-US" sz="992" b="1" dirty="0">
                <a:latin typeface="Arial" panose="020B0604020202020204" pitchFamily="34" charset="0"/>
                <a:cs typeface="Arial" panose="020B0604020202020204" pitchFamily="34" charset="0"/>
              </a:rPr>
              <a:t>, </a:t>
            </a:r>
          </a:p>
          <a:p>
            <a:pPr algn="ctr"/>
            <a:endParaRPr lang="en-US" sz="992" b="1" dirty="0">
              <a:latin typeface="Arial" panose="020B0604020202020204" pitchFamily="34" charset="0"/>
              <a:cs typeface="Arial" panose="020B0604020202020204" pitchFamily="34" charset="0"/>
            </a:endParaRPr>
          </a:p>
          <a:p>
            <a:pPr algn="ctr"/>
            <a:r>
              <a:rPr lang="ru-RU" sz="992" b="1" dirty="0">
                <a:latin typeface="Arial" panose="020B0604020202020204" pitchFamily="34" charset="0"/>
                <a:cs typeface="Arial" panose="020B0604020202020204" pitchFamily="34" charset="0"/>
              </a:rPr>
              <a:t>ООО «Актуальные технологии», г. Казань, РФ</a:t>
            </a:r>
          </a:p>
          <a:p>
            <a:pPr algn="ctr"/>
            <a:r>
              <a:rPr lang="en-US" sz="992" b="1" dirty="0">
                <a:latin typeface="Arial" panose="020B0604020202020204" pitchFamily="34" charset="0"/>
                <a:cs typeface="Arial" panose="020B0604020202020204" pitchFamily="34" charset="0"/>
              </a:rPr>
              <a:t>Actual technology LLC, Kazan, RF</a:t>
            </a:r>
          </a:p>
          <a:p>
            <a:pPr indent="76134" algn="just"/>
            <a:endParaRPr lang="ru-RU" sz="827" dirty="0">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xmlns="" id="{B7881D6E-756A-402C-AB63-EBFDB06B51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2774" y="1779352"/>
            <a:ext cx="1265807" cy="1687431"/>
          </a:xfrm>
          <a:prstGeom prst="rect">
            <a:avLst/>
          </a:prstGeom>
        </p:spPr>
      </p:pic>
      <p:pic>
        <p:nvPicPr>
          <p:cNvPr id="16" name="Рисунок 15">
            <a:extLst>
              <a:ext uri="{FF2B5EF4-FFF2-40B4-BE49-F238E27FC236}">
                <a16:creationId xmlns:a16="http://schemas.microsoft.com/office/drawing/2014/main" xmlns="" id="{66F52EDA-6C4E-47F1-8832-AD9200C0A78E}"/>
              </a:ext>
            </a:extLst>
          </p:cNvPr>
          <p:cNvPicPr>
            <a:picLocks noChangeAspect="1"/>
          </p:cNvPicPr>
          <p:nvPr/>
        </p:nvPicPr>
        <p:blipFill>
          <a:blip r:embed="rId4"/>
          <a:stretch>
            <a:fillRect/>
          </a:stretch>
        </p:blipFill>
        <p:spPr>
          <a:xfrm>
            <a:off x="978312" y="4485559"/>
            <a:ext cx="2035296" cy="1476003"/>
          </a:xfrm>
          <a:prstGeom prst="rect">
            <a:avLst/>
          </a:prstGeom>
        </p:spPr>
      </p:pic>
    </p:spTree>
    <p:extLst>
      <p:ext uri="{BB962C8B-B14F-4D97-AF65-F5344CB8AC3E}">
        <p14:creationId xmlns:p14="http://schemas.microsoft.com/office/powerpoint/2010/main" val="425048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В-М</a:t>
            </a:r>
          </a:p>
        </p:txBody>
      </p:sp>
      <p:pic>
        <p:nvPicPr>
          <p:cNvPr id="8" name="Рисунок 7">
            <a:extLst>
              <a:ext uri="{FF2B5EF4-FFF2-40B4-BE49-F238E27FC236}">
                <a16:creationId xmlns:a16="http://schemas.microsoft.com/office/drawing/2014/main" xmlns="" id="{2838E50C-FE2F-47D3-BA36-D78EDCE2D997}"/>
              </a:ext>
            </a:extLst>
          </p:cNvPr>
          <p:cNvPicPr>
            <a:picLocks noChangeAspect="1"/>
          </p:cNvPicPr>
          <p:nvPr/>
        </p:nvPicPr>
        <p:blipFill>
          <a:blip r:embed="rId4"/>
          <a:stretch>
            <a:fillRect/>
          </a:stretch>
        </p:blipFill>
        <p:spPr>
          <a:xfrm>
            <a:off x="457392" y="1467268"/>
            <a:ext cx="9979855" cy="5234314"/>
          </a:xfrm>
          <a:prstGeom prst="rect">
            <a:avLst/>
          </a:prstGeom>
        </p:spPr>
      </p:pic>
    </p:spTree>
    <p:extLst>
      <p:ext uri="{BB962C8B-B14F-4D97-AF65-F5344CB8AC3E}">
        <p14:creationId xmlns:p14="http://schemas.microsoft.com/office/powerpoint/2010/main" val="26230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М</a:t>
            </a:r>
          </a:p>
        </p:txBody>
      </p:sp>
      <p:pic>
        <p:nvPicPr>
          <p:cNvPr id="8" name="Рисунок 7">
            <a:extLst>
              <a:ext uri="{FF2B5EF4-FFF2-40B4-BE49-F238E27FC236}">
                <a16:creationId xmlns:a16="http://schemas.microsoft.com/office/drawing/2014/main" xmlns="" id="{58C0AEAC-450D-4D47-BCF5-1AE6ED51B638}"/>
              </a:ext>
            </a:extLst>
          </p:cNvPr>
          <p:cNvPicPr>
            <a:picLocks noChangeAspect="1"/>
          </p:cNvPicPr>
          <p:nvPr/>
        </p:nvPicPr>
        <p:blipFill>
          <a:blip r:embed="rId4"/>
          <a:stretch>
            <a:fillRect/>
          </a:stretch>
        </p:blipFill>
        <p:spPr>
          <a:xfrm>
            <a:off x="381107" y="1448065"/>
            <a:ext cx="10153651" cy="5208691"/>
          </a:xfrm>
          <a:prstGeom prst="rect">
            <a:avLst/>
          </a:prstGeom>
        </p:spPr>
      </p:pic>
    </p:spTree>
    <p:extLst>
      <p:ext uri="{BB962C8B-B14F-4D97-AF65-F5344CB8AC3E}">
        <p14:creationId xmlns:p14="http://schemas.microsoft.com/office/powerpoint/2010/main" val="410143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К-Р</a:t>
            </a:r>
          </a:p>
        </p:txBody>
      </p:sp>
      <p:pic>
        <p:nvPicPr>
          <p:cNvPr id="8" name="Рисунок 7">
            <a:extLst>
              <a:ext uri="{FF2B5EF4-FFF2-40B4-BE49-F238E27FC236}">
                <a16:creationId xmlns:a16="http://schemas.microsoft.com/office/drawing/2014/main" xmlns="" id="{964E960C-0435-4CC7-B6B2-DC31FC6A579E}"/>
              </a:ext>
            </a:extLst>
          </p:cNvPr>
          <p:cNvPicPr>
            <a:picLocks noChangeAspect="1"/>
          </p:cNvPicPr>
          <p:nvPr/>
        </p:nvPicPr>
        <p:blipFill>
          <a:blip r:embed="rId4"/>
          <a:stretch>
            <a:fillRect/>
          </a:stretch>
        </p:blipFill>
        <p:spPr>
          <a:xfrm>
            <a:off x="156709" y="1539131"/>
            <a:ext cx="10379982" cy="5453419"/>
          </a:xfrm>
          <a:prstGeom prst="rect">
            <a:avLst/>
          </a:prstGeom>
        </p:spPr>
      </p:pic>
    </p:spTree>
    <p:extLst>
      <p:ext uri="{BB962C8B-B14F-4D97-AF65-F5344CB8AC3E}">
        <p14:creationId xmlns:p14="http://schemas.microsoft.com/office/powerpoint/2010/main" val="114023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413690" y="622828"/>
            <a:ext cx="9577064" cy="415498"/>
          </a:xfrm>
          <a:prstGeom prst="rect">
            <a:avLst/>
          </a:prstGeom>
          <a:noFill/>
        </p:spPr>
        <p:txBody>
          <a:bodyPr wrap="square" rtlCol="0">
            <a:spAutoFit/>
          </a:bodyPr>
          <a:lstStyle/>
          <a:p>
            <a:r>
              <a:rPr lang="ru-RU" b="1" dirty="0">
                <a:solidFill>
                  <a:schemeClr val="bg1">
                    <a:lumMod val="50000"/>
                  </a:schemeClr>
                </a:solidFill>
              </a:rPr>
              <a:t>Пример реализации проекта полимерного заводнения</a:t>
            </a:r>
          </a:p>
        </p:txBody>
      </p:sp>
      <p:sp>
        <p:nvSpPr>
          <p:cNvPr id="9" name="TextBox 8">
            <a:extLst>
              <a:ext uri="{FF2B5EF4-FFF2-40B4-BE49-F238E27FC236}">
                <a16:creationId xmlns:a16="http://schemas.microsoft.com/office/drawing/2014/main" xmlns="" id="{A9FBEA1B-1C27-40D2-ADD2-965D1CE3169F}"/>
              </a:ext>
            </a:extLst>
          </p:cNvPr>
          <p:cNvSpPr txBox="1"/>
          <p:nvPr/>
        </p:nvSpPr>
        <p:spPr>
          <a:xfrm>
            <a:off x="234132" y="1144102"/>
            <a:ext cx="4104456" cy="6199069"/>
          </a:xfrm>
          <a:prstGeom prst="rect">
            <a:avLst/>
          </a:prstGeom>
          <a:solidFill>
            <a:schemeClr val="bg1"/>
          </a:solidFill>
          <a:ln>
            <a:solidFill>
              <a:srgbClr val="002060"/>
            </a:solidFill>
          </a:ln>
        </p:spPr>
        <p:txBody>
          <a:bodyPr wrap="square" rtlCol="0">
            <a:spAutoFit/>
          </a:bodyPr>
          <a:lstStyle/>
          <a:p>
            <a:pPr algn="just">
              <a:lnSpc>
                <a:spcPct val="150000"/>
              </a:lnSpc>
            </a:pPr>
            <a:r>
              <a:rPr lang="ru-RU" sz="1400" b="1" dirty="0">
                <a:solidFill>
                  <a:srgbClr val="002060"/>
                </a:solidFill>
              </a:rPr>
              <a:t>В 2014 году утвержден проект полимерного заводнения, на основании которого в настоящее время осуществляются работы на участке нагнетательных скважин №№ 2041-2049</a:t>
            </a:r>
            <a:endParaRPr lang="en-US" sz="1400" b="1" dirty="0">
              <a:solidFill>
                <a:srgbClr val="002060"/>
              </a:solidFill>
            </a:endParaRPr>
          </a:p>
          <a:p>
            <a:pPr algn="just">
              <a:lnSpc>
                <a:spcPct val="150000"/>
              </a:lnSpc>
            </a:pPr>
            <a:r>
              <a:rPr lang="ru-RU" sz="1400" b="1" dirty="0">
                <a:solidFill>
                  <a:srgbClr val="002060"/>
                </a:solidFill>
              </a:rPr>
              <a:t>Нагнетательных скважин - 2 (№№ 2041, 2049);</a:t>
            </a:r>
          </a:p>
          <a:p>
            <a:pPr algn="just">
              <a:lnSpc>
                <a:spcPct val="150000"/>
              </a:lnSpc>
            </a:pPr>
            <a:r>
              <a:rPr lang="ru-RU" sz="1400" b="1" dirty="0">
                <a:solidFill>
                  <a:srgbClr val="002060"/>
                </a:solidFill>
              </a:rPr>
              <a:t>Реагирующих скважин - 21 (№№ 86, 2312,  2313, 2314, 2322, 2323,  2335, 2336, 2337,  2346, 2347, 2359, 2360,  2361, 3281,  3299, 4281, 4282, 4287, 6038, 6147) и </a:t>
            </a:r>
            <a:r>
              <a:rPr lang="ru-RU" sz="1400" b="1" dirty="0" err="1">
                <a:solidFill>
                  <a:srgbClr val="002060"/>
                </a:solidFill>
              </a:rPr>
              <a:t>гориз</a:t>
            </a:r>
            <a:r>
              <a:rPr lang="ru-RU" sz="1400" b="1" dirty="0">
                <a:solidFill>
                  <a:srgbClr val="002060"/>
                </a:solidFill>
              </a:rPr>
              <a:t>. скв. №№ 3273, 7044;</a:t>
            </a:r>
          </a:p>
          <a:p>
            <a:pPr algn="just">
              <a:lnSpc>
                <a:spcPct val="150000"/>
              </a:lnSpc>
            </a:pPr>
            <a:r>
              <a:rPr lang="ru-RU" sz="1400" b="1" dirty="0">
                <a:solidFill>
                  <a:srgbClr val="002060"/>
                </a:solidFill>
              </a:rPr>
              <a:t>Геологические запасы - 5 893 </a:t>
            </a:r>
            <a:r>
              <a:rPr lang="ru-RU" sz="1400" b="1" dirty="0" err="1">
                <a:solidFill>
                  <a:srgbClr val="002060"/>
                </a:solidFill>
              </a:rPr>
              <a:t>тыс.т</a:t>
            </a:r>
            <a:r>
              <a:rPr lang="ru-RU" sz="1400" b="1" dirty="0">
                <a:solidFill>
                  <a:srgbClr val="002060"/>
                </a:solidFill>
              </a:rPr>
              <a:t>;</a:t>
            </a:r>
          </a:p>
          <a:p>
            <a:pPr algn="just">
              <a:lnSpc>
                <a:spcPct val="150000"/>
              </a:lnSpc>
            </a:pPr>
            <a:r>
              <a:rPr lang="ru-RU" sz="1400" b="1" dirty="0">
                <a:solidFill>
                  <a:srgbClr val="002060"/>
                </a:solidFill>
              </a:rPr>
              <a:t>КИН проектный – 37,2 %</a:t>
            </a:r>
          </a:p>
          <a:p>
            <a:pPr algn="just">
              <a:lnSpc>
                <a:spcPct val="150000"/>
              </a:lnSpc>
            </a:pPr>
            <a:r>
              <a:rPr lang="ru-RU" sz="1400" b="1" dirty="0">
                <a:solidFill>
                  <a:srgbClr val="002060"/>
                </a:solidFill>
              </a:rPr>
              <a:t>КИН общий на 01.09.2014 - 28,2 %;</a:t>
            </a:r>
          </a:p>
          <a:p>
            <a:pPr algn="just">
              <a:lnSpc>
                <a:spcPct val="150000"/>
              </a:lnSpc>
            </a:pPr>
            <a:r>
              <a:rPr lang="ru-RU" sz="1400" b="1" dirty="0">
                <a:solidFill>
                  <a:srgbClr val="002060"/>
                </a:solidFill>
              </a:rPr>
              <a:t>Пластовая температура - 39 0С;</a:t>
            </a:r>
          </a:p>
          <a:p>
            <a:pPr algn="just">
              <a:lnSpc>
                <a:spcPct val="150000"/>
              </a:lnSpc>
            </a:pPr>
            <a:r>
              <a:rPr lang="ru-RU" sz="1400" b="1" dirty="0">
                <a:solidFill>
                  <a:srgbClr val="002060"/>
                </a:solidFill>
              </a:rPr>
              <a:t>Вязкость нефти - 19 </a:t>
            </a:r>
            <a:r>
              <a:rPr lang="ru-RU" sz="1400" b="1" dirty="0" err="1">
                <a:solidFill>
                  <a:srgbClr val="002060"/>
                </a:solidFill>
              </a:rPr>
              <a:t>сП</a:t>
            </a:r>
            <a:r>
              <a:rPr lang="ru-RU" sz="1400" b="1" dirty="0">
                <a:solidFill>
                  <a:srgbClr val="002060"/>
                </a:solidFill>
              </a:rPr>
              <a:t>;</a:t>
            </a:r>
          </a:p>
          <a:p>
            <a:pPr algn="just">
              <a:lnSpc>
                <a:spcPct val="150000"/>
              </a:lnSpc>
            </a:pPr>
            <a:r>
              <a:rPr lang="ru-RU" sz="1400" b="1" dirty="0">
                <a:solidFill>
                  <a:srgbClr val="002060"/>
                </a:solidFill>
              </a:rPr>
              <a:t>Проницаемость средняя - 493 </a:t>
            </a:r>
            <a:r>
              <a:rPr lang="ru-RU" sz="1400" b="1" dirty="0" err="1">
                <a:solidFill>
                  <a:srgbClr val="002060"/>
                </a:solidFill>
              </a:rPr>
              <a:t>мД</a:t>
            </a:r>
            <a:r>
              <a:rPr lang="ru-RU" sz="1400" b="1" dirty="0">
                <a:solidFill>
                  <a:srgbClr val="002060"/>
                </a:solidFill>
              </a:rPr>
              <a:t>;</a:t>
            </a:r>
          </a:p>
          <a:p>
            <a:pPr algn="just">
              <a:lnSpc>
                <a:spcPct val="150000"/>
              </a:lnSpc>
            </a:pPr>
            <a:r>
              <a:rPr lang="ru-RU" sz="1400" b="1" dirty="0">
                <a:solidFill>
                  <a:srgbClr val="002060"/>
                </a:solidFill>
              </a:rPr>
              <a:t>Минерализация пластовой воды - 113,9 г/л;</a:t>
            </a:r>
          </a:p>
          <a:p>
            <a:pPr algn="just">
              <a:lnSpc>
                <a:spcPct val="150000"/>
              </a:lnSpc>
            </a:pPr>
            <a:r>
              <a:rPr lang="ru-RU" sz="1400" b="1" dirty="0">
                <a:solidFill>
                  <a:srgbClr val="002060"/>
                </a:solidFill>
              </a:rPr>
              <a:t>Дебит жидкости до начала работ - 1131 т/</a:t>
            </a:r>
            <a:r>
              <a:rPr lang="ru-RU" sz="1400" b="1" dirty="0" err="1">
                <a:solidFill>
                  <a:srgbClr val="002060"/>
                </a:solidFill>
              </a:rPr>
              <a:t>сут</a:t>
            </a:r>
            <a:r>
              <a:rPr lang="ru-RU" sz="1400" b="1" dirty="0">
                <a:solidFill>
                  <a:srgbClr val="002060"/>
                </a:solidFill>
              </a:rPr>
              <a:t>;</a:t>
            </a:r>
          </a:p>
          <a:p>
            <a:pPr algn="just">
              <a:lnSpc>
                <a:spcPct val="150000"/>
              </a:lnSpc>
            </a:pPr>
            <a:r>
              <a:rPr lang="ru-RU" sz="1400" b="1" dirty="0">
                <a:solidFill>
                  <a:srgbClr val="002060"/>
                </a:solidFill>
              </a:rPr>
              <a:t>Дебит нефти до начала работ - 109,4 т/</a:t>
            </a:r>
            <a:r>
              <a:rPr lang="ru-RU" sz="1400" b="1" dirty="0" err="1">
                <a:solidFill>
                  <a:srgbClr val="002060"/>
                </a:solidFill>
              </a:rPr>
              <a:t>сут</a:t>
            </a:r>
            <a:r>
              <a:rPr lang="ru-RU" sz="1400" b="1" dirty="0">
                <a:solidFill>
                  <a:srgbClr val="002060"/>
                </a:solidFill>
              </a:rPr>
              <a:t>;</a:t>
            </a:r>
          </a:p>
          <a:p>
            <a:pPr algn="just">
              <a:lnSpc>
                <a:spcPct val="150000"/>
              </a:lnSpc>
            </a:pPr>
            <a:r>
              <a:rPr lang="ru-RU" sz="1400" b="1" dirty="0">
                <a:solidFill>
                  <a:srgbClr val="002060"/>
                </a:solidFill>
              </a:rPr>
              <a:t>Обводненность до начала работ - 90,3 %.</a:t>
            </a:r>
          </a:p>
        </p:txBody>
      </p:sp>
      <p:pic>
        <p:nvPicPr>
          <p:cNvPr id="3" name="Рисунок 2">
            <a:extLst>
              <a:ext uri="{FF2B5EF4-FFF2-40B4-BE49-F238E27FC236}">
                <a16:creationId xmlns:a16="http://schemas.microsoft.com/office/drawing/2014/main" xmlns="" id="{C2B25912-380F-4A70-AAE9-81969E6F7DF8}"/>
              </a:ext>
            </a:extLst>
          </p:cNvPr>
          <p:cNvPicPr>
            <a:picLocks noChangeAspect="1"/>
          </p:cNvPicPr>
          <p:nvPr/>
        </p:nvPicPr>
        <p:blipFill>
          <a:blip r:embed="rId4"/>
          <a:stretch>
            <a:fillRect/>
          </a:stretch>
        </p:blipFill>
        <p:spPr>
          <a:xfrm>
            <a:off x="4554612" y="1170302"/>
            <a:ext cx="5832648" cy="4526027"/>
          </a:xfrm>
          <a:prstGeom prst="rect">
            <a:avLst/>
          </a:prstGeom>
          <a:ln>
            <a:solidFill>
              <a:srgbClr val="002060"/>
            </a:solidFill>
          </a:ln>
        </p:spPr>
      </p:pic>
    </p:spTree>
    <p:extLst>
      <p:ext uri="{BB962C8B-B14F-4D97-AF65-F5344CB8AC3E}">
        <p14:creationId xmlns:p14="http://schemas.microsoft.com/office/powerpoint/2010/main" val="390161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9FBEA1B-1C27-40D2-ADD2-965D1CE3169F}"/>
              </a:ext>
            </a:extLst>
          </p:cNvPr>
          <p:cNvSpPr txBox="1"/>
          <p:nvPr/>
        </p:nvSpPr>
        <p:spPr>
          <a:xfrm>
            <a:off x="234132" y="1144101"/>
            <a:ext cx="10297144" cy="738664"/>
          </a:xfrm>
          <a:prstGeom prst="rect">
            <a:avLst/>
          </a:prstGeom>
          <a:solidFill>
            <a:schemeClr val="bg1"/>
          </a:solidFill>
          <a:ln>
            <a:solidFill>
              <a:srgbClr val="002060"/>
            </a:solidFill>
          </a:ln>
        </p:spPr>
        <p:txBody>
          <a:bodyPr wrap="square" rtlCol="0">
            <a:spAutoFit/>
          </a:bodyPr>
          <a:lstStyle/>
          <a:p>
            <a:pPr algn="just">
              <a:defRPr/>
            </a:pPr>
            <a:r>
              <a:rPr lang="ru-RU" sz="1400" b="1" dirty="0">
                <a:solidFill>
                  <a:srgbClr val="002060"/>
                </a:solidFill>
                <a:cs typeface="Tahoma" pitchFamily="34" charset="0"/>
              </a:rPr>
              <a:t>Для оценки эффективности в качестве базового варианта используются эмпирические модели разработки, построенные до проведения мероприятия (за период базы сравнения). За базу сравнения была выбрана стадия разработки с </a:t>
            </a:r>
            <a:r>
              <a:rPr lang="en-US" sz="1400" b="1" dirty="0">
                <a:solidFill>
                  <a:srgbClr val="002060"/>
                </a:solidFill>
                <a:cs typeface="Tahoma" pitchFamily="34" charset="0"/>
              </a:rPr>
              <a:t>02/</a:t>
            </a:r>
            <a:r>
              <a:rPr lang="ru-RU" sz="1400" b="1" dirty="0">
                <a:solidFill>
                  <a:srgbClr val="002060"/>
                </a:solidFill>
                <a:cs typeface="Tahoma" pitchFamily="34" charset="0"/>
              </a:rPr>
              <a:t>2014 по </a:t>
            </a:r>
            <a:r>
              <a:rPr lang="en-US" sz="1400" b="1" dirty="0">
                <a:solidFill>
                  <a:srgbClr val="002060"/>
                </a:solidFill>
                <a:cs typeface="Tahoma" pitchFamily="34" charset="0"/>
              </a:rPr>
              <a:t>09/</a:t>
            </a:r>
            <a:r>
              <a:rPr lang="ru-RU" sz="1400" b="1" dirty="0">
                <a:solidFill>
                  <a:srgbClr val="002060"/>
                </a:solidFill>
                <a:cs typeface="Tahoma" pitchFamily="34" charset="0"/>
              </a:rPr>
              <a:t>20</a:t>
            </a:r>
            <a:r>
              <a:rPr lang="en-US" sz="1400" b="1" dirty="0">
                <a:solidFill>
                  <a:srgbClr val="002060"/>
                </a:solidFill>
                <a:cs typeface="Tahoma" pitchFamily="34" charset="0"/>
              </a:rPr>
              <a:t>14</a:t>
            </a:r>
            <a:r>
              <a:rPr lang="ru-RU" sz="1400" b="1" dirty="0">
                <a:solidFill>
                  <a:srgbClr val="002060"/>
                </a:solidFill>
                <a:cs typeface="Tahoma" pitchFamily="34" charset="0"/>
              </a:rPr>
              <a:t> включительно, характеризующаяся стабильной добычей.</a:t>
            </a:r>
            <a:endParaRPr lang="ru-RU" sz="1400" b="1" dirty="0">
              <a:solidFill>
                <a:srgbClr val="002060"/>
              </a:solidFill>
              <a:cs typeface="Arial" charset="0"/>
            </a:endParaRPr>
          </a:p>
        </p:txBody>
      </p:sp>
      <p:sp>
        <p:nvSpPr>
          <p:cNvPr id="4" name="Прямоугольник 3">
            <a:extLst>
              <a:ext uri="{FF2B5EF4-FFF2-40B4-BE49-F238E27FC236}">
                <a16:creationId xmlns:a16="http://schemas.microsoft.com/office/drawing/2014/main" xmlns="" id="{CD3C49A8-87D2-4056-9047-AC9C78F6B957}"/>
              </a:ext>
            </a:extLst>
          </p:cNvPr>
          <p:cNvSpPr/>
          <p:nvPr/>
        </p:nvSpPr>
        <p:spPr>
          <a:xfrm>
            <a:off x="234133" y="6550472"/>
            <a:ext cx="10297143" cy="523220"/>
          </a:xfrm>
          <a:prstGeom prst="rect">
            <a:avLst/>
          </a:prstGeom>
          <a:ln>
            <a:solidFill>
              <a:srgbClr val="002060"/>
            </a:solidFill>
          </a:ln>
        </p:spPr>
        <p:txBody>
          <a:bodyPr wrap="square">
            <a:spAutoFit/>
          </a:bodyPr>
          <a:lstStyle/>
          <a:p>
            <a:r>
              <a:rPr lang="ru-RU" sz="1400" b="1" dirty="0">
                <a:solidFill>
                  <a:srgbClr val="002060"/>
                </a:solidFill>
                <a:cs typeface="Arial" charset="0"/>
              </a:rPr>
              <a:t>Были выбраны 3 наиболее подходящих с минимальными погрешностями, по которым определялась среднеарифметическая базовая добыча нефти.</a:t>
            </a:r>
            <a:endParaRPr lang="ru-RU" sz="1400" b="1" dirty="0">
              <a:solidFill>
                <a:srgbClr val="002060"/>
              </a:solidFill>
            </a:endParaRPr>
          </a:p>
        </p:txBody>
      </p:sp>
      <p:pic>
        <p:nvPicPr>
          <p:cNvPr id="10" name="Рисунок 3">
            <a:extLst>
              <a:ext uri="{FF2B5EF4-FFF2-40B4-BE49-F238E27FC236}">
                <a16:creationId xmlns:a16="http://schemas.microsoft.com/office/drawing/2014/main" xmlns="" id="{49C7AA44-D1F7-435D-82A9-0553B3FC39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883" y="1997778"/>
            <a:ext cx="7523304" cy="4406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7022F0D-1E9F-4A4F-914A-8FAA1E8F8D3A}"/>
              </a:ext>
            </a:extLst>
          </p:cNvPr>
          <p:cNvSpPr txBox="1"/>
          <p:nvPr/>
        </p:nvSpPr>
        <p:spPr>
          <a:xfrm>
            <a:off x="165003" y="658871"/>
            <a:ext cx="9577064" cy="415498"/>
          </a:xfrm>
          <a:prstGeom prst="rect">
            <a:avLst/>
          </a:prstGeom>
          <a:noFill/>
        </p:spPr>
        <p:txBody>
          <a:bodyPr wrap="square" rtlCol="0">
            <a:spAutoFit/>
          </a:bodyPr>
          <a:lstStyle/>
          <a:p>
            <a:r>
              <a:rPr lang="ru-RU" b="1" dirty="0">
                <a:solidFill>
                  <a:schemeClr val="bg1">
                    <a:lumMod val="50000"/>
                  </a:schemeClr>
                </a:solidFill>
              </a:rPr>
              <a:t>Определение базового уровня по проекту</a:t>
            </a:r>
          </a:p>
        </p:txBody>
      </p:sp>
    </p:spTree>
    <p:extLst>
      <p:ext uri="{BB962C8B-B14F-4D97-AF65-F5344CB8AC3E}">
        <p14:creationId xmlns:p14="http://schemas.microsoft.com/office/powerpoint/2010/main" val="111377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9FBEA1B-1C27-40D2-ADD2-965D1CE3169F}"/>
              </a:ext>
            </a:extLst>
          </p:cNvPr>
          <p:cNvSpPr txBox="1"/>
          <p:nvPr/>
        </p:nvSpPr>
        <p:spPr>
          <a:xfrm>
            <a:off x="234132" y="1144101"/>
            <a:ext cx="10297144" cy="523220"/>
          </a:xfrm>
          <a:prstGeom prst="rect">
            <a:avLst/>
          </a:prstGeom>
          <a:solidFill>
            <a:schemeClr val="bg1"/>
          </a:solidFill>
          <a:ln>
            <a:solidFill>
              <a:srgbClr val="002060"/>
            </a:solidFill>
          </a:ln>
        </p:spPr>
        <p:txBody>
          <a:bodyPr wrap="square" rtlCol="0">
            <a:spAutoFit/>
          </a:bodyPr>
          <a:lstStyle/>
          <a:p>
            <a:pPr algn="just">
              <a:defRPr/>
            </a:pPr>
            <a:r>
              <a:rPr lang="ru-RU" sz="1400" b="1" dirty="0">
                <a:solidFill>
                  <a:srgbClr val="002060"/>
                </a:solidFill>
                <a:cs typeface="Tahoma" pitchFamily="34" charset="0"/>
              </a:rPr>
              <a:t>Оценивается дополнительная добыча нефти, как разность между фактическим объемом добытой нефти и количеством нефти, которое могло бы быть добыто при базовом режиме разработки.</a:t>
            </a:r>
            <a:endParaRPr lang="ru-RU" sz="1400" b="1" dirty="0">
              <a:solidFill>
                <a:srgbClr val="002060"/>
              </a:solidFill>
              <a:cs typeface="Arial" charset="0"/>
            </a:endParaRPr>
          </a:p>
        </p:txBody>
      </p:sp>
      <p:sp>
        <p:nvSpPr>
          <p:cNvPr id="4" name="Прямоугольник 3">
            <a:extLst>
              <a:ext uri="{FF2B5EF4-FFF2-40B4-BE49-F238E27FC236}">
                <a16:creationId xmlns:a16="http://schemas.microsoft.com/office/drawing/2014/main" xmlns="" id="{CD3C49A8-87D2-4056-9047-AC9C78F6B957}"/>
              </a:ext>
            </a:extLst>
          </p:cNvPr>
          <p:cNvSpPr/>
          <p:nvPr/>
        </p:nvSpPr>
        <p:spPr>
          <a:xfrm>
            <a:off x="266814" y="6666181"/>
            <a:ext cx="10297143" cy="738664"/>
          </a:xfrm>
          <a:prstGeom prst="rect">
            <a:avLst/>
          </a:prstGeom>
          <a:ln>
            <a:solidFill>
              <a:srgbClr val="002060"/>
            </a:solidFill>
          </a:ln>
        </p:spPr>
        <p:txBody>
          <a:bodyPr wrap="square">
            <a:spAutoFit/>
          </a:bodyPr>
          <a:lstStyle/>
          <a:p>
            <a:r>
              <a:rPr lang="en-US" sz="1400" b="1" dirty="0">
                <a:solidFill>
                  <a:srgbClr val="002060"/>
                </a:solidFill>
              </a:rPr>
              <a:t>C</a:t>
            </a:r>
            <a:r>
              <a:rPr lang="ru-RU" sz="1400" b="1" dirty="0">
                <a:solidFill>
                  <a:srgbClr val="002060"/>
                </a:solidFill>
              </a:rPr>
              <a:t>опоставление фактических промысловых результатов после начала применения полимерного заводнения с экстраполированными показателями базовой добычи продукции</a:t>
            </a:r>
          </a:p>
          <a:p>
            <a:endParaRPr lang="ru-RU" sz="1400" b="1" dirty="0"/>
          </a:p>
        </p:txBody>
      </p:sp>
      <p:sp>
        <p:nvSpPr>
          <p:cNvPr id="11" name="TextBox 10">
            <a:extLst>
              <a:ext uri="{FF2B5EF4-FFF2-40B4-BE49-F238E27FC236}">
                <a16:creationId xmlns:a16="http://schemas.microsoft.com/office/drawing/2014/main" xmlns="" id="{060F097F-7F86-4A8A-895E-43B799CD67B3}"/>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Определение дополнительной добычи по проекту</a:t>
            </a:r>
          </a:p>
        </p:txBody>
      </p:sp>
      <p:pic>
        <p:nvPicPr>
          <p:cNvPr id="12" name="Рисунок 11">
            <a:extLst>
              <a:ext uri="{FF2B5EF4-FFF2-40B4-BE49-F238E27FC236}">
                <a16:creationId xmlns:a16="http://schemas.microsoft.com/office/drawing/2014/main" xmlns="" id="{6BBB456C-649A-4867-806D-03AA93AED95C}"/>
              </a:ext>
            </a:extLst>
          </p:cNvPr>
          <p:cNvPicPr/>
          <p:nvPr/>
        </p:nvPicPr>
        <p:blipFill>
          <a:blip r:embed="rId4" cstate="print"/>
          <a:srcRect l="28931" t="23271" r="2757" b="7552"/>
          <a:stretch>
            <a:fillRect/>
          </a:stretch>
        </p:blipFill>
        <p:spPr bwMode="auto">
          <a:xfrm>
            <a:off x="1148659" y="1733614"/>
            <a:ext cx="8686359" cy="4842651"/>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114055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График показатели эффективности на участке 2041-2049 (проект)</a:t>
            </a:r>
          </a:p>
        </p:txBody>
      </p:sp>
      <p:sp>
        <p:nvSpPr>
          <p:cNvPr id="9" name="Прямоугольник 8">
            <a:extLst>
              <a:ext uri="{FF2B5EF4-FFF2-40B4-BE49-F238E27FC236}">
                <a16:creationId xmlns:a16="http://schemas.microsoft.com/office/drawing/2014/main" xmlns="" id="{86C43E34-0418-40C5-8433-608D8F1EEACB}"/>
              </a:ext>
            </a:extLst>
          </p:cNvPr>
          <p:cNvSpPr/>
          <p:nvPr/>
        </p:nvSpPr>
        <p:spPr>
          <a:xfrm>
            <a:off x="345162" y="5076775"/>
            <a:ext cx="9998307" cy="1169551"/>
          </a:xfrm>
          <a:prstGeom prst="rect">
            <a:avLst/>
          </a:prstGeom>
          <a:ln>
            <a:solidFill>
              <a:srgbClr val="002060"/>
            </a:solidFill>
          </a:ln>
        </p:spPr>
        <p:txBody>
          <a:bodyPr wrap="square">
            <a:spAutoFit/>
          </a:bodyPr>
          <a:lstStyle/>
          <a:p>
            <a:pPr algn="just"/>
            <a:r>
              <a:rPr lang="ru-RU" sz="1400" b="1" dirty="0">
                <a:solidFill>
                  <a:srgbClr val="002060"/>
                </a:solidFill>
              </a:rPr>
              <a:t>На графике представлены прогнозная базовая добыча, фактическая и при полимерном заводнении. Среднемесячное отклонение прогнозируемой добычи от фактической добычи составил от + 12%. Наибольшее отклонение наблюдается в первые 3 месяца в дальнейшем идет сближение графиков и минимальное отклонение в +2% зафиксировано в 2021году. </a:t>
            </a:r>
          </a:p>
          <a:p>
            <a:pPr algn="just"/>
            <a:r>
              <a:rPr lang="ru-RU" sz="1400" b="1" dirty="0">
                <a:solidFill>
                  <a:srgbClr val="002060"/>
                </a:solidFill>
              </a:rPr>
              <a:t>Диапазон отклонений от -3,8% до +30,5%</a:t>
            </a:r>
          </a:p>
          <a:p>
            <a:pPr algn="just"/>
            <a:r>
              <a:rPr lang="ru-RU" sz="1400" b="1" dirty="0">
                <a:solidFill>
                  <a:srgbClr val="002060"/>
                </a:solidFill>
              </a:rPr>
              <a:t>Накопленная прогнозная добыча  за период с 09.2014 по 2021 год составляет 469,</a:t>
            </a:r>
            <a:r>
              <a:rPr lang="en-US" sz="1400" b="1" dirty="0">
                <a:solidFill>
                  <a:srgbClr val="002060"/>
                </a:solidFill>
              </a:rPr>
              <a:t>4</a:t>
            </a:r>
            <a:r>
              <a:rPr lang="ru-RU" sz="1400" b="1" dirty="0">
                <a:solidFill>
                  <a:srgbClr val="002060"/>
                </a:solidFill>
              </a:rPr>
              <a:t> тыс. т, фактическая 430 тыс. т </a:t>
            </a:r>
          </a:p>
        </p:txBody>
      </p:sp>
      <p:sp>
        <p:nvSpPr>
          <p:cNvPr id="10" name="Прямоугольник 9">
            <a:extLst>
              <a:ext uri="{FF2B5EF4-FFF2-40B4-BE49-F238E27FC236}">
                <a16:creationId xmlns:a16="http://schemas.microsoft.com/office/drawing/2014/main" xmlns="" id="{4BADDCE6-5B2F-420D-9704-179486ED331F}"/>
              </a:ext>
            </a:extLst>
          </p:cNvPr>
          <p:cNvSpPr/>
          <p:nvPr/>
        </p:nvSpPr>
        <p:spPr>
          <a:xfrm>
            <a:off x="345163" y="6379587"/>
            <a:ext cx="9998307" cy="954107"/>
          </a:xfrm>
          <a:prstGeom prst="rect">
            <a:avLst/>
          </a:prstGeom>
          <a:ln>
            <a:solidFill>
              <a:srgbClr val="002060"/>
            </a:solidFill>
          </a:ln>
        </p:spPr>
        <p:txBody>
          <a:bodyPr wrap="square">
            <a:spAutoFit/>
          </a:bodyPr>
          <a:lstStyle/>
          <a:p>
            <a:pPr algn="just"/>
            <a:r>
              <a:rPr lang="ru-RU" sz="1400" b="1" dirty="0">
                <a:solidFill>
                  <a:srgbClr val="002060"/>
                </a:solidFill>
              </a:rPr>
              <a:t>На диаграмме представлены планируемая и фактическая дополнительная добычи нефти и подписана разница ФАКТ-ПЛАН. Накопленная прогнозная доп. добыча  за период с 09.2014 по 2021 год составляет 261,89 тыс. т, фактическая 222,47 тыс. т .</a:t>
            </a:r>
          </a:p>
          <a:p>
            <a:pPr algn="just"/>
            <a:r>
              <a:rPr lang="ru-RU" sz="1400" b="1" dirty="0">
                <a:solidFill>
                  <a:srgbClr val="002060"/>
                </a:solidFill>
              </a:rPr>
              <a:t>Разница составила 39,4 тыс.</a:t>
            </a:r>
            <a:r>
              <a:rPr lang="en-US" sz="1400" b="1" dirty="0">
                <a:solidFill>
                  <a:srgbClr val="002060"/>
                </a:solidFill>
              </a:rPr>
              <a:t> </a:t>
            </a:r>
            <a:r>
              <a:rPr lang="ru-RU" sz="1400" b="1" dirty="0">
                <a:solidFill>
                  <a:srgbClr val="002060"/>
                </a:solidFill>
              </a:rPr>
              <a:t>т</a:t>
            </a:r>
          </a:p>
          <a:p>
            <a:pPr algn="just"/>
            <a:endParaRPr lang="ru-RU" sz="1400" b="1" dirty="0">
              <a:solidFill>
                <a:srgbClr val="002060"/>
              </a:solidFill>
            </a:endParaRPr>
          </a:p>
        </p:txBody>
      </p:sp>
      <p:pic>
        <p:nvPicPr>
          <p:cNvPr id="4" name="Рисунок 3">
            <a:extLst>
              <a:ext uri="{FF2B5EF4-FFF2-40B4-BE49-F238E27FC236}">
                <a16:creationId xmlns:a16="http://schemas.microsoft.com/office/drawing/2014/main" xmlns="" id="{EA142A7C-6237-43C1-B6CE-DD1AAC8BA99A}"/>
              </a:ext>
            </a:extLst>
          </p:cNvPr>
          <p:cNvPicPr>
            <a:picLocks noChangeAspect="1"/>
          </p:cNvPicPr>
          <p:nvPr/>
        </p:nvPicPr>
        <p:blipFill>
          <a:blip r:embed="rId4"/>
          <a:stretch>
            <a:fillRect/>
          </a:stretch>
        </p:blipFill>
        <p:spPr>
          <a:xfrm>
            <a:off x="345163" y="1069233"/>
            <a:ext cx="9998307" cy="3981033"/>
          </a:xfrm>
          <a:prstGeom prst="rect">
            <a:avLst/>
          </a:prstGeom>
        </p:spPr>
      </p:pic>
    </p:spTree>
    <p:extLst>
      <p:ext uri="{BB962C8B-B14F-4D97-AF65-F5344CB8AC3E}">
        <p14:creationId xmlns:p14="http://schemas.microsoft.com/office/powerpoint/2010/main" val="171014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Проблемные вопросы   </a:t>
            </a:r>
          </a:p>
        </p:txBody>
      </p:sp>
      <p:sp>
        <p:nvSpPr>
          <p:cNvPr id="9" name="Прямоугольник 8">
            <a:extLst>
              <a:ext uri="{FF2B5EF4-FFF2-40B4-BE49-F238E27FC236}">
                <a16:creationId xmlns:a16="http://schemas.microsoft.com/office/drawing/2014/main" xmlns="" id="{86C43E34-0418-40C5-8433-608D8F1EEACB}"/>
              </a:ext>
            </a:extLst>
          </p:cNvPr>
          <p:cNvSpPr/>
          <p:nvPr/>
        </p:nvSpPr>
        <p:spPr>
          <a:xfrm>
            <a:off x="345165" y="1104294"/>
            <a:ext cx="9682056" cy="4031873"/>
          </a:xfrm>
          <a:prstGeom prst="rect">
            <a:avLst/>
          </a:prstGeom>
          <a:ln>
            <a:solidFill>
              <a:srgbClr val="002060"/>
            </a:solidFill>
          </a:ln>
        </p:spPr>
        <p:txBody>
          <a:bodyPr wrap="square">
            <a:spAutoFit/>
          </a:bodyPr>
          <a:lstStyle/>
          <a:p>
            <a:pPr algn="just"/>
            <a:r>
              <a:rPr lang="ru-RU" sz="1600" b="1" dirty="0">
                <a:solidFill>
                  <a:srgbClr val="002060"/>
                </a:solidFill>
              </a:rPr>
              <a:t>Методика прогнозирования применяется повсеместно при прогнозе методов МУН и ПНП и показывает сравнительно высокую сходимость с фактическими данными, но как и любая методика прогноза имеет ряд недостатков, применительно в рассматриваемому участку это:</a:t>
            </a:r>
          </a:p>
          <a:p>
            <a:pPr algn="just"/>
            <a:endParaRPr lang="ru-RU" sz="1600" b="1" dirty="0">
              <a:solidFill>
                <a:srgbClr val="002060"/>
              </a:solidFill>
            </a:endParaRPr>
          </a:p>
          <a:p>
            <a:pPr marL="285750" indent="-285750" algn="just">
              <a:buFont typeface="Arial" panose="020B0604020202020204" pitchFamily="34" charset="0"/>
              <a:buChar char="•"/>
            </a:pPr>
            <a:r>
              <a:rPr lang="ru-RU" sz="1600" b="1" dirty="0">
                <a:solidFill>
                  <a:srgbClr val="002060"/>
                </a:solidFill>
              </a:rPr>
              <a:t>Высокая степень отклонения прогнозных и фактических данных, которая с каждым годом увеличивается, которая зависит от учета потери при простое и изменении режима работ скважин на участке</a:t>
            </a:r>
          </a:p>
          <a:p>
            <a:pPr algn="just"/>
            <a:r>
              <a:rPr lang="ru-RU" sz="1600" b="1" dirty="0">
                <a:solidFill>
                  <a:srgbClr val="002060"/>
                </a:solidFill>
              </a:rPr>
              <a:t> </a:t>
            </a:r>
          </a:p>
          <a:p>
            <a:pPr marL="285750" indent="-285750" algn="just">
              <a:buFont typeface="Arial" panose="020B0604020202020204" pitchFamily="34" charset="0"/>
              <a:buChar char="•"/>
            </a:pPr>
            <a:r>
              <a:rPr lang="ru-RU" sz="1600" b="1" dirty="0">
                <a:solidFill>
                  <a:srgbClr val="002060"/>
                </a:solidFill>
              </a:rPr>
              <a:t>По прогнозному расчету добыча выходит на пик к 2023 году, фактических пик достигнут в 2019, что связано с коротким периодом базовых значений</a:t>
            </a:r>
          </a:p>
          <a:p>
            <a:pPr algn="just"/>
            <a:endParaRPr lang="ru-RU" sz="1600" b="1" dirty="0">
              <a:solidFill>
                <a:srgbClr val="002060"/>
              </a:solidFill>
            </a:endParaRPr>
          </a:p>
          <a:p>
            <a:pPr marL="285750" indent="-285750" algn="just">
              <a:buFont typeface="Arial" panose="020B0604020202020204" pitchFamily="34" charset="0"/>
              <a:buChar char="•"/>
            </a:pPr>
            <a:r>
              <a:rPr lang="ru-RU" sz="1600" b="1" dirty="0">
                <a:solidFill>
                  <a:srgbClr val="002060"/>
                </a:solidFill>
              </a:rPr>
              <a:t>Тиражирование данного подхода на другие участки не учитывает геологические условия, для этого необходимо обосновывать различные методы прогноза на разных участках</a:t>
            </a:r>
          </a:p>
          <a:p>
            <a:pPr marL="285750" indent="-285750" algn="just">
              <a:buFont typeface="Arial" panose="020B0604020202020204" pitchFamily="34" charset="0"/>
              <a:buChar char="•"/>
            </a:pPr>
            <a:endParaRPr lang="ru-RU" sz="1600" b="1" dirty="0">
              <a:solidFill>
                <a:srgbClr val="002060"/>
              </a:solidFill>
            </a:endParaRPr>
          </a:p>
          <a:p>
            <a:pPr marL="285750" indent="-285750" algn="just">
              <a:buFont typeface="Arial" panose="020B0604020202020204" pitchFamily="34" charset="0"/>
              <a:buChar char="•"/>
            </a:pPr>
            <a:endParaRPr lang="ru-RU" sz="1600" b="1" dirty="0">
              <a:solidFill>
                <a:srgbClr val="002060"/>
              </a:solidFill>
            </a:endParaRPr>
          </a:p>
          <a:p>
            <a:pPr algn="just"/>
            <a:endParaRPr lang="ru-RU" sz="1600" b="1" dirty="0">
              <a:solidFill>
                <a:srgbClr val="002060"/>
              </a:solidFill>
            </a:endParaRPr>
          </a:p>
        </p:txBody>
      </p:sp>
    </p:spTree>
    <p:extLst>
      <p:ext uri="{BB962C8B-B14F-4D97-AF65-F5344CB8AC3E}">
        <p14:creationId xmlns:p14="http://schemas.microsoft.com/office/powerpoint/2010/main" val="310343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9FBEA1B-1C27-40D2-ADD2-965D1CE3169F}"/>
              </a:ext>
            </a:extLst>
          </p:cNvPr>
          <p:cNvSpPr txBox="1"/>
          <p:nvPr/>
        </p:nvSpPr>
        <p:spPr>
          <a:xfrm>
            <a:off x="197686" y="1966865"/>
            <a:ext cx="4860540" cy="5047536"/>
          </a:xfrm>
          <a:prstGeom prst="rect">
            <a:avLst/>
          </a:prstGeom>
          <a:solidFill>
            <a:schemeClr val="bg1"/>
          </a:solidFill>
          <a:ln>
            <a:solidFill>
              <a:srgbClr val="002060"/>
            </a:solidFill>
          </a:ln>
        </p:spPr>
        <p:txBody>
          <a:bodyPr wrap="square" rtlCol="0">
            <a:spAutoFit/>
          </a:bodyPr>
          <a:lstStyle/>
          <a:p>
            <a:pPr algn="just">
              <a:defRPr/>
            </a:pPr>
            <a:r>
              <a:rPr lang="ru-RU" sz="1400" b="1" dirty="0">
                <a:solidFill>
                  <a:srgbClr val="002060"/>
                </a:solidFill>
                <a:cs typeface="Tahoma" pitchFamily="34" charset="0"/>
              </a:rPr>
              <a:t>Зависимость нефтеотдачи от полноты промывки пласта при разработке его с заводнением заложена в основе известного выражения КИН = </a:t>
            </a:r>
            <a:r>
              <a:rPr lang="ru-RU" sz="1400" b="1" dirty="0" err="1">
                <a:solidFill>
                  <a:srgbClr val="002060"/>
                </a:solidFill>
                <a:cs typeface="Tahoma" pitchFamily="34" charset="0"/>
              </a:rPr>
              <a:t>Кв</a:t>
            </a:r>
            <a:r>
              <a:rPr lang="ru-RU" sz="1400" b="1" dirty="0">
                <a:solidFill>
                  <a:srgbClr val="002060"/>
                </a:solidFill>
                <a:cs typeface="Tahoma" pitchFamily="34" charset="0"/>
              </a:rPr>
              <a:t>*</a:t>
            </a:r>
            <a:r>
              <a:rPr lang="ru-RU" sz="1400" b="1" dirty="0" err="1">
                <a:solidFill>
                  <a:srgbClr val="002060"/>
                </a:solidFill>
                <a:cs typeface="Tahoma" pitchFamily="34" charset="0"/>
              </a:rPr>
              <a:t>Кохв,где</a:t>
            </a:r>
            <a:r>
              <a:rPr lang="ru-RU" sz="1400" b="1" dirty="0">
                <a:solidFill>
                  <a:srgbClr val="002060"/>
                </a:solidFill>
                <a:cs typeface="Tahoma" pitchFamily="34" charset="0"/>
              </a:rPr>
              <a:t> </a:t>
            </a:r>
            <a:r>
              <a:rPr lang="ru-RU" sz="1400" b="1" dirty="0" err="1">
                <a:solidFill>
                  <a:srgbClr val="002060"/>
                </a:solidFill>
                <a:cs typeface="Tahoma" pitchFamily="34" charset="0"/>
              </a:rPr>
              <a:t>Кв</a:t>
            </a:r>
            <a:r>
              <a:rPr lang="ru-RU" sz="1400" b="1" dirty="0">
                <a:solidFill>
                  <a:srgbClr val="002060"/>
                </a:solidFill>
                <a:cs typeface="Tahoma" pitchFamily="34" charset="0"/>
              </a:rPr>
              <a:t> — отношение объема вытесненной нефти к ее начальному объему в пласте при длительной и интенсивной промывке однородного элемента пористой среды, </a:t>
            </a:r>
            <a:r>
              <a:rPr lang="ru-RU" sz="1400" b="1" dirty="0" err="1">
                <a:solidFill>
                  <a:srgbClr val="002060"/>
                </a:solidFill>
                <a:cs typeface="Tahoma" pitchFamily="34" charset="0"/>
              </a:rPr>
              <a:t>Кохв</a:t>
            </a:r>
            <a:r>
              <a:rPr lang="ru-RU" sz="1400" b="1" dirty="0">
                <a:solidFill>
                  <a:srgbClr val="002060"/>
                </a:solidFill>
                <a:cs typeface="Tahoma" pitchFamily="34" charset="0"/>
              </a:rPr>
              <a:t> является величиной охвата пласта процессами воздействия по объему. </a:t>
            </a:r>
            <a:endParaRPr lang="en-US" sz="1400" b="1" dirty="0">
              <a:solidFill>
                <a:srgbClr val="002060"/>
              </a:solidFill>
              <a:cs typeface="Tahoma" pitchFamily="34" charset="0"/>
            </a:endParaRPr>
          </a:p>
          <a:p>
            <a:pPr algn="just">
              <a:defRPr/>
            </a:pPr>
            <a:endParaRPr lang="ru-RU" sz="1400" b="1" dirty="0">
              <a:solidFill>
                <a:srgbClr val="002060"/>
              </a:solidFill>
              <a:cs typeface="Tahoma" pitchFamily="34" charset="0"/>
            </a:endParaRPr>
          </a:p>
          <a:p>
            <a:pPr algn="just">
              <a:defRPr/>
            </a:pPr>
            <a:r>
              <a:rPr lang="ru-RU" sz="1400" b="1" dirty="0">
                <a:solidFill>
                  <a:srgbClr val="002060"/>
                </a:solidFill>
                <a:cs typeface="Tahoma" pitchFamily="34" charset="0"/>
              </a:rPr>
              <a:t>Эти величины изменяются во времени, поскольку фронт поступающей в пласт воды по мере продвижения по нему захватывает все новые участки пласта, пропластки, а при изменении направления фильтрационных потоков — застойные и тупиковые зоны.</a:t>
            </a:r>
            <a:r>
              <a:rPr lang="en-US" sz="1400" b="1" dirty="0">
                <a:solidFill>
                  <a:srgbClr val="002060"/>
                </a:solidFill>
                <a:cs typeface="Tahoma" pitchFamily="34" charset="0"/>
              </a:rPr>
              <a:t> </a:t>
            </a:r>
            <a:r>
              <a:rPr lang="ru-RU" sz="1400" b="1" dirty="0">
                <a:solidFill>
                  <a:srgbClr val="002060"/>
                </a:solidFill>
                <a:cs typeface="Tahoma" pitchFamily="34" charset="0"/>
              </a:rPr>
              <a:t>Поэтому в условиях разработки продуктивных пластов с заводнением</a:t>
            </a:r>
            <a:r>
              <a:rPr lang="en-US" sz="1400" b="1" dirty="0">
                <a:solidFill>
                  <a:srgbClr val="002060"/>
                </a:solidFill>
                <a:cs typeface="Tahoma" pitchFamily="34" charset="0"/>
              </a:rPr>
              <a:t> </a:t>
            </a:r>
            <a:r>
              <a:rPr lang="ru-RU" sz="1400" b="1" dirty="0">
                <a:solidFill>
                  <a:srgbClr val="002060"/>
                </a:solidFill>
                <a:cs typeface="Tahoma" pitchFamily="34" charset="0"/>
              </a:rPr>
              <a:t>процессы вытеснения нефти водой представляются не иначе, как !!! промывка пласта !!!</a:t>
            </a:r>
          </a:p>
          <a:p>
            <a:pPr algn="just">
              <a:defRPr/>
            </a:pPr>
            <a:endParaRPr lang="ru-RU" sz="1400" b="1" dirty="0">
              <a:solidFill>
                <a:srgbClr val="002060"/>
              </a:solidFill>
              <a:cs typeface="Tahoma" pitchFamily="34" charset="0"/>
            </a:endParaRPr>
          </a:p>
          <a:p>
            <a:pPr algn="just">
              <a:defRPr/>
            </a:pPr>
            <a:r>
              <a:rPr lang="ru-RU" sz="1400" b="1" dirty="0">
                <a:solidFill>
                  <a:srgbClr val="002060"/>
                </a:solidFill>
                <a:cs typeface="Tahoma" pitchFamily="34" charset="0"/>
              </a:rPr>
              <a:t>Накопленный отбор жидкости в количестве одного порового объема будет равен однократной промывке пласта (полнота промывки составит 100%). </a:t>
            </a:r>
          </a:p>
          <a:p>
            <a:pPr algn="just">
              <a:defRPr/>
            </a:pPr>
            <a:endParaRPr lang="ru-RU" sz="1400" b="1" dirty="0">
              <a:solidFill>
                <a:srgbClr val="002060"/>
              </a:solidFill>
              <a:cs typeface="Tahoma" pitchFamily="34" charset="0"/>
            </a:endParaRPr>
          </a:p>
          <a:p>
            <a:pPr algn="just">
              <a:defRPr/>
            </a:pPr>
            <a:endParaRPr lang="ru-RU" sz="1400" b="1" dirty="0">
              <a:solidFill>
                <a:srgbClr val="002060"/>
              </a:solidFill>
              <a:cs typeface="Tahoma" pitchFamily="34" charset="0"/>
            </a:endParaRPr>
          </a:p>
        </p:txBody>
      </p:sp>
      <p:sp>
        <p:nvSpPr>
          <p:cNvPr id="4" name="Прямоугольник 3">
            <a:extLst>
              <a:ext uri="{FF2B5EF4-FFF2-40B4-BE49-F238E27FC236}">
                <a16:creationId xmlns:a16="http://schemas.microsoft.com/office/drawing/2014/main" xmlns="" id="{CD3C49A8-87D2-4056-9047-AC9C78F6B957}"/>
              </a:ext>
            </a:extLst>
          </p:cNvPr>
          <p:cNvSpPr/>
          <p:nvPr/>
        </p:nvSpPr>
        <p:spPr>
          <a:xfrm>
            <a:off x="195746" y="1259007"/>
            <a:ext cx="10297145" cy="523220"/>
          </a:xfrm>
          <a:prstGeom prst="rect">
            <a:avLst/>
          </a:prstGeom>
          <a:ln>
            <a:solidFill>
              <a:srgbClr val="002060"/>
            </a:solidFill>
          </a:ln>
        </p:spPr>
        <p:txBody>
          <a:bodyPr wrap="square">
            <a:spAutoFit/>
          </a:bodyPr>
          <a:lstStyle/>
          <a:p>
            <a:pPr algn="just"/>
            <a:r>
              <a:rPr lang="ru-RU" sz="1400" b="1" dirty="0">
                <a:solidFill>
                  <a:srgbClr val="002060"/>
                </a:solidFill>
                <a:cs typeface="Arial" charset="0"/>
              </a:rPr>
              <a:t>Выбрана методика зависимости КИН от кратности промывки (отношение добытой жидкости в </a:t>
            </a:r>
            <a:r>
              <a:rPr lang="ru-RU" sz="1400" b="1" dirty="0" err="1">
                <a:solidFill>
                  <a:srgbClr val="002060"/>
                </a:solidFill>
                <a:cs typeface="Arial" charset="0"/>
              </a:rPr>
              <a:t>пл.усл</a:t>
            </a:r>
            <a:r>
              <a:rPr lang="ru-RU" sz="1400" b="1" dirty="0">
                <a:solidFill>
                  <a:srgbClr val="002060"/>
                </a:solidFill>
                <a:cs typeface="Arial" charset="0"/>
              </a:rPr>
              <a:t> к НБЗ в </a:t>
            </a:r>
            <a:r>
              <a:rPr lang="ru-RU" sz="1400" b="1" dirty="0" err="1">
                <a:solidFill>
                  <a:srgbClr val="002060"/>
                </a:solidFill>
                <a:cs typeface="Arial" charset="0"/>
              </a:rPr>
              <a:t>пл.усл</a:t>
            </a:r>
            <a:r>
              <a:rPr lang="ru-RU" sz="1400" b="1" dirty="0">
                <a:solidFill>
                  <a:srgbClr val="002060"/>
                </a:solidFill>
                <a:cs typeface="Arial" charset="0"/>
              </a:rPr>
              <a:t>. ). Данная методика предложена </a:t>
            </a:r>
            <a:r>
              <a:rPr lang="ru-RU" sz="1400" b="1" dirty="0" err="1">
                <a:solidFill>
                  <a:srgbClr val="002060"/>
                </a:solidFill>
                <a:cs typeface="Arial" charset="0"/>
              </a:rPr>
              <a:t>Базивым</a:t>
            </a:r>
            <a:r>
              <a:rPr lang="ru-RU" sz="1400" b="1" dirty="0">
                <a:solidFill>
                  <a:srgbClr val="002060"/>
                </a:solidFill>
                <a:cs typeface="Arial" charset="0"/>
              </a:rPr>
              <a:t> (2008) и имеет ряд достаточно надёжных обоснований.</a:t>
            </a:r>
            <a:endParaRPr lang="ru-RU" sz="1400" b="1" dirty="0">
              <a:solidFill>
                <a:srgbClr val="002060"/>
              </a:solidFill>
            </a:endParaRPr>
          </a:p>
        </p:txBody>
      </p:sp>
      <p:sp>
        <p:nvSpPr>
          <p:cNvPr id="11" name="TextBox 10">
            <a:extLst>
              <a:ext uri="{FF2B5EF4-FFF2-40B4-BE49-F238E27FC236}">
                <a16:creationId xmlns:a16="http://schemas.microsoft.com/office/drawing/2014/main" xmlns="" id="{A7022F0D-1E9F-4A4F-914A-8FAA1E8F8D3A}"/>
              </a:ext>
            </a:extLst>
          </p:cNvPr>
          <p:cNvSpPr txBox="1"/>
          <p:nvPr/>
        </p:nvSpPr>
        <p:spPr>
          <a:xfrm>
            <a:off x="165003" y="658871"/>
            <a:ext cx="9577064" cy="415498"/>
          </a:xfrm>
          <a:prstGeom prst="rect">
            <a:avLst/>
          </a:prstGeom>
          <a:noFill/>
        </p:spPr>
        <p:txBody>
          <a:bodyPr wrap="square" rtlCol="0">
            <a:spAutoFit/>
          </a:bodyPr>
          <a:lstStyle/>
          <a:p>
            <a:r>
              <a:rPr lang="ru-RU" b="1" dirty="0">
                <a:solidFill>
                  <a:schemeClr val="bg1">
                    <a:lumMod val="50000"/>
                  </a:schemeClr>
                </a:solidFill>
              </a:rPr>
              <a:t>Совершенствование методики и разработка прикладного ПО</a:t>
            </a:r>
          </a:p>
        </p:txBody>
      </p:sp>
      <p:pic>
        <p:nvPicPr>
          <p:cNvPr id="3" name="Рисунок 2">
            <a:extLst>
              <a:ext uri="{FF2B5EF4-FFF2-40B4-BE49-F238E27FC236}">
                <a16:creationId xmlns:a16="http://schemas.microsoft.com/office/drawing/2014/main" xmlns="" id="{61812D98-0C91-4CD3-9116-D7B13D209272}"/>
              </a:ext>
            </a:extLst>
          </p:cNvPr>
          <p:cNvPicPr>
            <a:picLocks noChangeAspect="1"/>
          </p:cNvPicPr>
          <p:nvPr/>
        </p:nvPicPr>
        <p:blipFill>
          <a:blip r:embed="rId4"/>
          <a:stretch>
            <a:fillRect/>
          </a:stretch>
        </p:blipFill>
        <p:spPr>
          <a:xfrm>
            <a:off x="5161338" y="1976729"/>
            <a:ext cx="5320678" cy="3964142"/>
          </a:xfrm>
          <a:prstGeom prst="rect">
            <a:avLst/>
          </a:prstGeom>
          <a:ln>
            <a:solidFill>
              <a:srgbClr val="002060"/>
            </a:solidFill>
          </a:ln>
        </p:spPr>
      </p:pic>
      <p:sp>
        <p:nvSpPr>
          <p:cNvPr id="10" name="Прямоугольник 9">
            <a:extLst>
              <a:ext uri="{FF2B5EF4-FFF2-40B4-BE49-F238E27FC236}">
                <a16:creationId xmlns:a16="http://schemas.microsoft.com/office/drawing/2014/main" xmlns="" id="{D4CC18A5-A0AB-4748-A512-70F8CA328123}"/>
              </a:ext>
            </a:extLst>
          </p:cNvPr>
          <p:cNvSpPr/>
          <p:nvPr/>
        </p:nvSpPr>
        <p:spPr>
          <a:xfrm>
            <a:off x="5161338" y="6021343"/>
            <a:ext cx="5320678" cy="1169551"/>
          </a:xfrm>
          <a:prstGeom prst="rect">
            <a:avLst/>
          </a:prstGeom>
          <a:ln>
            <a:solidFill>
              <a:srgbClr val="002060"/>
            </a:solidFill>
          </a:ln>
        </p:spPr>
        <p:txBody>
          <a:bodyPr wrap="square">
            <a:spAutoFit/>
          </a:bodyPr>
          <a:lstStyle/>
          <a:p>
            <a:pPr algn="just"/>
            <a:r>
              <a:rPr lang="ru-RU" sz="1400" b="1" dirty="0">
                <a:solidFill>
                  <a:srgbClr val="002060"/>
                </a:solidFill>
                <a:cs typeface="Arial" charset="0"/>
              </a:rPr>
              <a:t>При экстраполяции графика можно получить значения КИН при определённой полноте промывки в текущем режиме разработки.</a:t>
            </a:r>
          </a:p>
          <a:p>
            <a:pPr algn="just"/>
            <a:r>
              <a:rPr lang="ru-RU" sz="1400" b="1" dirty="0">
                <a:solidFill>
                  <a:srgbClr val="002060"/>
                </a:solidFill>
                <a:cs typeface="Arial" charset="0"/>
              </a:rPr>
              <a:t>Для этих целей ведется разработка программного обеспечения </a:t>
            </a:r>
            <a:r>
              <a:rPr lang="en-US" sz="1400" b="1" dirty="0">
                <a:solidFill>
                  <a:srgbClr val="002060"/>
                </a:solidFill>
                <a:cs typeface="Arial" charset="0"/>
              </a:rPr>
              <a:t>KinPrognos</a:t>
            </a:r>
            <a:endParaRPr lang="ru-RU" sz="1400" b="1" dirty="0">
              <a:solidFill>
                <a:srgbClr val="002060"/>
              </a:solidFill>
            </a:endParaRPr>
          </a:p>
        </p:txBody>
      </p:sp>
    </p:spTree>
    <p:extLst>
      <p:ext uri="{BB962C8B-B14F-4D97-AF65-F5344CB8AC3E}">
        <p14:creationId xmlns:p14="http://schemas.microsoft.com/office/powerpoint/2010/main" val="329270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060F097F-7F86-4A8A-895E-43B799CD67B3}"/>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Определение базового уровня в модуле </a:t>
            </a:r>
            <a:r>
              <a:rPr lang="en-US" b="1" dirty="0">
                <a:solidFill>
                  <a:schemeClr val="bg1">
                    <a:lumMod val="50000"/>
                  </a:schemeClr>
                </a:solidFill>
              </a:rPr>
              <a:t>KinPrognos</a:t>
            </a:r>
            <a:endParaRPr lang="ru-RU" b="1" dirty="0">
              <a:solidFill>
                <a:schemeClr val="bg1">
                  <a:lumMod val="50000"/>
                </a:schemeClr>
              </a:solidFill>
            </a:endParaRPr>
          </a:p>
        </p:txBody>
      </p:sp>
      <p:sp>
        <p:nvSpPr>
          <p:cNvPr id="14" name="TextBox 13">
            <a:extLst>
              <a:ext uri="{FF2B5EF4-FFF2-40B4-BE49-F238E27FC236}">
                <a16:creationId xmlns:a16="http://schemas.microsoft.com/office/drawing/2014/main" xmlns="" id="{6F5E628C-7505-4CEC-BBAC-7EF5BBEDCF53}"/>
              </a:ext>
            </a:extLst>
          </p:cNvPr>
          <p:cNvSpPr txBox="1"/>
          <p:nvPr/>
        </p:nvSpPr>
        <p:spPr>
          <a:xfrm>
            <a:off x="269875" y="1015156"/>
            <a:ext cx="10153650" cy="523220"/>
          </a:xfrm>
          <a:prstGeom prst="rect">
            <a:avLst/>
          </a:prstGeom>
          <a:noFill/>
          <a:ln>
            <a:solidFill>
              <a:srgbClr val="002060"/>
            </a:solidFill>
          </a:ln>
        </p:spPr>
        <p:txBody>
          <a:bodyPr wrap="square" rtlCol="0">
            <a:spAutoFit/>
          </a:bodyPr>
          <a:lstStyle/>
          <a:p>
            <a:pPr algn="just">
              <a:defRPr/>
            </a:pPr>
            <a:r>
              <a:rPr lang="ru-RU" sz="1400" b="1" dirty="0">
                <a:solidFill>
                  <a:srgbClr val="002060"/>
                </a:solidFill>
                <a:cs typeface="Tahoma" pitchFamily="34" charset="0"/>
              </a:rPr>
              <a:t>Для оценки эффективности в качестве базового варианта используются эмпирические модели разработки, построенные до проведения мероприятия ( период базы сравнения) и экстраполированные до 2026 года. </a:t>
            </a:r>
          </a:p>
        </p:txBody>
      </p:sp>
      <p:sp>
        <p:nvSpPr>
          <p:cNvPr id="2" name="Прямоугольник 1">
            <a:extLst>
              <a:ext uri="{FF2B5EF4-FFF2-40B4-BE49-F238E27FC236}">
                <a16:creationId xmlns:a16="http://schemas.microsoft.com/office/drawing/2014/main" xmlns="" id="{FC2F3E3D-DA35-45DA-ADC7-6ACEEC07FD4D}"/>
              </a:ext>
            </a:extLst>
          </p:cNvPr>
          <p:cNvSpPr/>
          <p:nvPr/>
        </p:nvSpPr>
        <p:spPr>
          <a:xfrm>
            <a:off x="760519" y="7104482"/>
            <a:ext cx="8589654" cy="307777"/>
          </a:xfrm>
          <a:prstGeom prst="rect">
            <a:avLst/>
          </a:prstGeom>
          <a:ln>
            <a:solidFill>
              <a:srgbClr val="002060"/>
            </a:solidFill>
          </a:ln>
        </p:spPr>
        <p:txBody>
          <a:bodyPr wrap="square">
            <a:spAutoFit/>
          </a:bodyPr>
          <a:lstStyle/>
          <a:p>
            <a:pPr algn="just">
              <a:defRPr/>
            </a:pPr>
            <a:r>
              <a:rPr lang="ru-RU" sz="1400" b="1" dirty="0">
                <a:solidFill>
                  <a:srgbClr val="002060"/>
                </a:solidFill>
                <a:cs typeface="Tahoma" pitchFamily="34" charset="0"/>
              </a:rPr>
              <a:t>За базу сравнения был выбран</a:t>
            </a:r>
            <a:r>
              <a:rPr lang="en-US" sz="1400" b="1" dirty="0">
                <a:solidFill>
                  <a:srgbClr val="002060"/>
                </a:solidFill>
                <a:cs typeface="Tahoma" pitchFamily="34" charset="0"/>
              </a:rPr>
              <a:t> </a:t>
            </a:r>
            <a:r>
              <a:rPr lang="ru-RU" sz="1400" b="1" dirty="0">
                <a:solidFill>
                  <a:srgbClr val="002060"/>
                </a:solidFill>
                <a:cs typeface="Tahoma" pitchFamily="34" charset="0"/>
              </a:rPr>
              <a:t>один год до проведения мероприятия с </a:t>
            </a:r>
            <a:r>
              <a:rPr lang="en-US" sz="1400" b="1" dirty="0">
                <a:solidFill>
                  <a:srgbClr val="002060"/>
                </a:solidFill>
                <a:cs typeface="Tahoma" pitchFamily="34" charset="0"/>
              </a:rPr>
              <a:t>09/</a:t>
            </a:r>
            <a:r>
              <a:rPr lang="ru-RU" sz="1400" b="1" dirty="0">
                <a:solidFill>
                  <a:srgbClr val="002060"/>
                </a:solidFill>
                <a:cs typeface="Tahoma" pitchFamily="34" charset="0"/>
              </a:rPr>
              <a:t>2013 по </a:t>
            </a:r>
            <a:r>
              <a:rPr lang="en-US" sz="1400" b="1" dirty="0">
                <a:solidFill>
                  <a:srgbClr val="002060"/>
                </a:solidFill>
                <a:cs typeface="Tahoma" pitchFamily="34" charset="0"/>
              </a:rPr>
              <a:t>09/</a:t>
            </a:r>
            <a:r>
              <a:rPr lang="ru-RU" sz="1400" b="1" dirty="0">
                <a:solidFill>
                  <a:srgbClr val="002060"/>
                </a:solidFill>
                <a:cs typeface="Tahoma" pitchFamily="34" charset="0"/>
              </a:rPr>
              <a:t>20</a:t>
            </a:r>
            <a:r>
              <a:rPr lang="en-US" sz="1400" b="1" dirty="0">
                <a:solidFill>
                  <a:srgbClr val="002060"/>
                </a:solidFill>
                <a:cs typeface="Tahoma" pitchFamily="34" charset="0"/>
              </a:rPr>
              <a:t>14</a:t>
            </a:r>
            <a:r>
              <a:rPr lang="ru-RU" sz="1400" b="1" dirty="0">
                <a:solidFill>
                  <a:srgbClr val="002060"/>
                </a:solidFill>
                <a:cs typeface="Tahoma" pitchFamily="34" charset="0"/>
              </a:rPr>
              <a:t> включительно </a:t>
            </a:r>
            <a:endParaRPr lang="ru-RU" sz="1400" b="1" dirty="0"/>
          </a:p>
        </p:txBody>
      </p:sp>
      <p:pic>
        <p:nvPicPr>
          <p:cNvPr id="4" name="Рисунок 3">
            <a:extLst>
              <a:ext uri="{FF2B5EF4-FFF2-40B4-BE49-F238E27FC236}">
                <a16:creationId xmlns:a16="http://schemas.microsoft.com/office/drawing/2014/main" xmlns="" id="{4392120F-6AEF-4509-93BF-5B59C2067E1E}"/>
              </a:ext>
            </a:extLst>
          </p:cNvPr>
          <p:cNvPicPr>
            <a:picLocks noChangeAspect="1"/>
          </p:cNvPicPr>
          <p:nvPr/>
        </p:nvPicPr>
        <p:blipFill>
          <a:blip r:embed="rId4"/>
          <a:stretch>
            <a:fillRect/>
          </a:stretch>
        </p:blipFill>
        <p:spPr>
          <a:xfrm>
            <a:off x="413979" y="1631431"/>
            <a:ext cx="9904422" cy="5138301"/>
          </a:xfrm>
          <a:prstGeom prst="rect">
            <a:avLst/>
          </a:prstGeom>
          <a:ln>
            <a:solidFill>
              <a:srgbClr val="002060"/>
            </a:solidFill>
          </a:ln>
        </p:spPr>
      </p:pic>
      <p:cxnSp>
        <p:nvCxnSpPr>
          <p:cNvPr id="12" name="Прямая соединительная линия 11">
            <a:extLst>
              <a:ext uri="{FF2B5EF4-FFF2-40B4-BE49-F238E27FC236}">
                <a16:creationId xmlns:a16="http://schemas.microsoft.com/office/drawing/2014/main" xmlns="" id="{E87E0181-87B8-439C-898B-BC2063174CB7}"/>
              </a:ext>
            </a:extLst>
          </p:cNvPr>
          <p:cNvCxnSpPr/>
          <p:nvPr/>
        </p:nvCxnSpPr>
        <p:spPr>
          <a:xfrm>
            <a:off x="666180" y="6876975"/>
            <a:ext cx="116304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413A540-0C25-4BEB-9927-9A068CBC9B97}"/>
              </a:ext>
            </a:extLst>
          </p:cNvPr>
          <p:cNvSpPr txBox="1"/>
          <p:nvPr/>
        </p:nvSpPr>
        <p:spPr>
          <a:xfrm>
            <a:off x="1829229" y="6728521"/>
            <a:ext cx="2232248" cy="307777"/>
          </a:xfrm>
          <a:prstGeom prst="rect">
            <a:avLst/>
          </a:prstGeom>
          <a:solidFill>
            <a:schemeClr val="bg1"/>
          </a:solidFill>
          <a:ln>
            <a:noFill/>
          </a:ln>
        </p:spPr>
        <p:txBody>
          <a:bodyPr wrap="square" rtlCol="0">
            <a:spAutoFit/>
          </a:bodyPr>
          <a:lstStyle/>
          <a:p>
            <a:pPr algn="just">
              <a:defRPr/>
            </a:pPr>
            <a:r>
              <a:rPr lang="ru-RU" sz="1400" dirty="0">
                <a:solidFill>
                  <a:srgbClr val="002060"/>
                </a:solidFill>
                <a:cs typeface="Tahoma" pitchFamily="34" charset="0"/>
              </a:rPr>
              <a:t>Фактические показатели</a:t>
            </a:r>
          </a:p>
        </p:txBody>
      </p:sp>
      <p:pic>
        <p:nvPicPr>
          <p:cNvPr id="6" name="Рисунок 5">
            <a:extLst>
              <a:ext uri="{FF2B5EF4-FFF2-40B4-BE49-F238E27FC236}">
                <a16:creationId xmlns:a16="http://schemas.microsoft.com/office/drawing/2014/main" xmlns="" id="{BF2D1E87-8F0C-449C-8CD8-45647574CDB6}"/>
              </a:ext>
            </a:extLst>
          </p:cNvPr>
          <p:cNvPicPr>
            <a:picLocks noChangeAspect="1"/>
          </p:cNvPicPr>
          <p:nvPr/>
        </p:nvPicPr>
        <p:blipFill>
          <a:blip r:embed="rId5"/>
          <a:stretch>
            <a:fillRect/>
          </a:stretch>
        </p:blipFill>
        <p:spPr>
          <a:xfrm>
            <a:off x="4189560" y="6875064"/>
            <a:ext cx="1176630" cy="18290"/>
          </a:xfrm>
          <a:prstGeom prst="rect">
            <a:avLst/>
          </a:prstGeom>
        </p:spPr>
      </p:pic>
      <p:sp>
        <p:nvSpPr>
          <p:cNvPr id="15" name="TextBox 14">
            <a:extLst>
              <a:ext uri="{FF2B5EF4-FFF2-40B4-BE49-F238E27FC236}">
                <a16:creationId xmlns:a16="http://schemas.microsoft.com/office/drawing/2014/main" xmlns="" id="{AB47C0C1-5EAA-4E79-99AD-62C5C8B70D16}"/>
              </a:ext>
            </a:extLst>
          </p:cNvPr>
          <p:cNvSpPr txBox="1"/>
          <p:nvPr/>
        </p:nvSpPr>
        <p:spPr>
          <a:xfrm>
            <a:off x="5494273" y="6741449"/>
            <a:ext cx="2232248" cy="307777"/>
          </a:xfrm>
          <a:prstGeom prst="rect">
            <a:avLst/>
          </a:prstGeom>
          <a:solidFill>
            <a:schemeClr val="bg1"/>
          </a:solidFill>
          <a:ln>
            <a:noFill/>
          </a:ln>
        </p:spPr>
        <p:txBody>
          <a:bodyPr wrap="square" rtlCol="0">
            <a:spAutoFit/>
          </a:bodyPr>
          <a:lstStyle/>
          <a:p>
            <a:pPr algn="just">
              <a:defRPr/>
            </a:pPr>
            <a:r>
              <a:rPr lang="ru-RU" sz="1400" dirty="0">
                <a:solidFill>
                  <a:srgbClr val="002060"/>
                </a:solidFill>
                <a:cs typeface="Tahoma" pitchFamily="34" charset="0"/>
              </a:rPr>
              <a:t>Базовые показатели</a:t>
            </a:r>
          </a:p>
        </p:txBody>
      </p:sp>
    </p:spTree>
    <p:extLst>
      <p:ext uri="{BB962C8B-B14F-4D97-AF65-F5344CB8AC3E}">
        <p14:creationId xmlns:p14="http://schemas.microsoft.com/office/powerpoint/2010/main" val="77067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6AAF"/>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25095" y="5868863"/>
            <a:ext cx="3600400" cy="420184"/>
          </a:xfrm>
        </p:spPr>
        <p:txBody>
          <a:bodyPr>
            <a:normAutofit fontScale="62500" lnSpcReduction="20000"/>
          </a:bodyPr>
          <a:lstStyle/>
          <a:p>
            <a:r>
              <a:rPr lang="ru-RU" dirty="0">
                <a:solidFill>
                  <a:schemeClr val="bg1"/>
                </a:solidFill>
              </a:rPr>
              <a:t>г. Алматы</a:t>
            </a:r>
          </a:p>
        </p:txBody>
      </p:sp>
      <p:sp>
        <p:nvSpPr>
          <p:cNvPr id="4" name="Прямоугольник 3"/>
          <p:cNvSpPr/>
          <p:nvPr/>
        </p:nvSpPr>
        <p:spPr>
          <a:xfrm>
            <a:off x="3474492" y="2995007"/>
            <a:ext cx="6912768" cy="1569660"/>
          </a:xfrm>
          <a:prstGeom prst="rect">
            <a:avLst/>
          </a:prstGeom>
        </p:spPr>
        <p:txBody>
          <a:bodyPr wrap="square" anchor="ctr">
            <a:spAutoFit/>
          </a:bodyPr>
          <a:lstStyle/>
          <a:p>
            <a:pPr algn="ctr"/>
            <a:r>
              <a:rPr lang="ru-RU" sz="3200" dirty="0">
                <a:solidFill>
                  <a:schemeClr val="bg1"/>
                </a:solidFill>
              </a:rPr>
              <a:t>Опыт применения полимерного </a:t>
            </a:r>
            <a:r>
              <a:rPr lang="ru-RU" sz="3200" dirty="0" err="1">
                <a:solidFill>
                  <a:schemeClr val="bg1"/>
                </a:solidFill>
              </a:rPr>
              <a:t>заводнения</a:t>
            </a:r>
            <a:r>
              <a:rPr lang="ru-RU" sz="3200" dirty="0">
                <a:solidFill>
                  <a:schemeClr val="bg1"/>
                </a:solidFill>
              </a:rPr>
              <a:t> и прогнозная оценка эффективности</a:t>
            </a:r>
          </a:p>
        </p:txBody>
      </p:sp>
    </p:spTree>
    <p:extLst>
      <p:ext uri="{BB962C8B-B14F-4D97-AF65-F5344CB8AC3E}">
        <p14:creationId xmlns:p14="http://schemas.microsoft.com/office/powerpoint/2010/main" val="118168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9FBEA1B-1C27-40D2-ADD2-965D1CE3169F}"/>
              </a:ext>
            </a:extLst>
          </p:cNvPr>
          <p:cNvSpPr txBox="1"/>
          <p:nvPr/>
        </p:nvSpPr>
        <p:spPr>
          <a:xfrm>
            <a:off x="306140" y="1074369"/>
            <a:ext cx="9832413" cy="523220"/>
          </a:xfrm>
          <a:prstGeom prst="rect">
            <a:avLst/>
          </a:prstGeom>
          <a:solidFill>
            <a:schemeClr val="bg1"/>
          </a:solidFill>
          <a:ln>
            <a:solidFill>
              <a:srgbClr val="002060"/>
            </a:solidFill>
          </a:ln>
        </p:spPr>
        <p:txBody>
          <a:bodyPr wrap="square" rtlCol="0">
            <a:spAutoFit/>
          </a:bodyPr>
          <a:lstStyle/>
          <a:p>
            <a:pPr algn="just">
              <a:defRPr/>
            </a:pPr>
            <a:r>
              <a:rPr lang="ru-RU" sz="1400" b="1" dirty="0">
                <a:solidFill>
                  <a:srgbClr val="002060"/>
                </a:solidFill>
                <a:cs typeface="Tahoma" pitchFamily="34" charset="0"/>
              </a:rPr>
              <a:t>Оценивается дополнительная добыча нефти, как разность между фактическим объемом добытой нефти и количеством нефти, которое могло бы быть добыто при базовом режиме разработки. </a:t>
            </a:r>
          </a:p>
        </p:txBody>
      </p:sp>
      <p:sp>
        <p:nvSpPr>
          <p:cNvPr id="11" name="TextBox 10">
            <a:extLst>
              <a:ext uri="{FF2B5EF4-FFF2-40B4-BE49-F238E27FC236}">
                <a16:creationId xmlns:a16="http://schemas.microsoft.com/office/drawing/2014/main" xmlns="" id="{060F097F-7F86-4A8A-895E-43B799CD67B3}"/>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Определение дополнительной добычи в модуле </a:t>
            </a:r>
            <a:r>
              <a:rPr lang="en-US" b="1" dirty="0">
                <a:solidFill>
                  <a:schemeClr val="bg1">
                    <a:lumMod val="50000"/>
                  </a:schemeClr>
                </a:solidFill>
              </a:rPr>
              <a:t>KinPrognos</a:t>
            </a:r>
            <a:endParaRPr lang="ru-RU" b="1" dirty="0">
              <a:solidFill>
                <a:schemeClr val="bg1">
                  <a:lumMod val="50000"/>
                </a:schemeClr>
              </a:solidFill>
            </a:endParaRPr>
          </a:p>
        </p:txBody>
      </p:sp>
      <p:pic>
        <p:nvPicPr>
          <p:cNvPr id="16" name="Рисунок 15">
            <a:extLst>
              <a:ext uri="{FF2B5EF4-FFF2-40B4-BE49-F238E27FC236}">
                <a16:creationId xmlns:a16="http://schemas.microsoft.com/office/drawing/2014/main" xmlns="" id="{B7EDD31B-3AF1-468B-8183-C39355D2E904}"/>
              </a:ext>
            </a:extLst>
          </p:cNvPr>
          <p:cNvPicPr>
            <a:picLocks noChangeAspect="1"/>
          </p:cNvPicPr>
          <p:nvPr/>
        </p:nvPicPr>
        <p:blipFill>
          <a:blip r:embed="rId4"/>
          <a:stretch>
            <a:fillRect/>
          </a:stretch>
        </p:blipFill>
        <p:spPr>
          <a:xfrm>
            <a:off x="306140" y="1688727"/>
            <a:ext cx="9832413" cy="5218628"/>
          </a:xfrm>
          <a:prstGeom prst="rect">
            <a:avLst/>
          </a:prstGeom>
          <a:ln>
            <a:solidFill>
              <a:srgbClr val="002060"/>
            </a:solidFill>
          </a:ln>
        </p:spPr>
      </p:pic>
      <p:cxnSp>
        <p:nvCxnSpPr>
          <p:cNvPr id="18" name="Прямая соединительная линия 17">
            <a:extLst>
              <a:ext uri="{FF2B5EF4-FFF2-40B4-BE49-F238E27FC236}">
                <a16:creationId xmlns:a16="http://schemas.microsoft.com/office/drawing/2014/main" xmlns="" id="{6A4BABB2-8627-45CF-82D1-758C8D79F535}"/>
              </a:ext>
            </a:extLst>
          </p:cNvPr>
          <p:cNvCxnSpPr/>
          <p:nvPr/>
        </p:nvCxnSpPr>
        <p:spPr>
          <a:xfrm>
            <a:off x="594172" y="7165007"/>
            <a:ext cx="116304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60086F12-A4BB-4071-9371-ED79EB27C886}"/>
              </a:ext>
            </a:extLst>
          </p:cNvPr>
          <p:cNvSpPr txBox="1"/>
          <p:nvPr/>
        </p:nvSpPr>
        <p:spPr>
          <a:xfrm>
            <a:off x="1890316" y="7011118"/>
            <a:ext cx="3600400" cy="307777"/>
          </a:xfrm>
          <a:prstGeom prst="rect">
            <a:avLst/>
          </a:prstGeom>
          <a:solidFill>
            <a:schemeClr val="bg1"/>
          </a:solidFill>
          <a:ln>
            <a:noFill/>
          </a:ln>
        </p:spPr>
        <p:txBody>
          <a:bodyPr wrap="square" rtlCol="0">
            <a:spAutoFit/>
          </a:bodyPr>
          <a:lstStyle/>
          <a:p>
            <a:pPr algn="just">
              <a:defRPr/>
            </a:pPr>
            <a:r>
              <a:rPr lang="ru-RU" sz="1400" b="1" dirty="0">
                <a:solidFill>
                  <a:srgbClr val="002060"/>
                </a:solidFill>
                <a:cs typeface="Tahoma" pitchFamily="34" charset="0"/>
              </a:rPr>
              <a:t>Фактические показатели после начала ПЗ</a:t>
            </a:r>
          </a:p>
        </p:txBody>
      </p:sp>
      <p:cxnSp>
        <p:nvCxnSpPr>
          <p:cNvPr id="21" name="Прямая соединительная линия 20">
            <a:extLst>
              <a:ext uri="{FF2B5EF4-FFF2-40B4-BE49-F238E27FC236}">
                <a16:creationId xmlns:a16="http://schemas.microsoft.com/office/drawing/2014/main" xmlns="" id="{2B430F3D-81E4-45A4-BB23-21DEE109FDC1}"/>
              </a:ext>
            </a:extLst>
          </p:cNvPr>
          <p:cNvCxnSpPr/>
          <p:nvPr/>
        </p:nvCxnSpPr>
        <p:spPr>
          <a:xfrm>
            <a:off x="5922764" y="7165007"/>
            <a:ext cx="1163049" cy="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1A88A94E-60CC-440E-9895-1B3ED1624F47}"/>
              </a:ext>
            </a:extLst>
          </p:cNvPr>
          <p:cNvSpPr txBox="1"/>
          <p:nvPr/>
        </p:nvSpPr>
        <p:spPr>
          <a:xfrm>
            <a:off x="7218908" y="6998493"/>
            <a:ext cx="2232248" cy="307777"/>
          </a:xfrm>
          <a:prstGeom prst="rect">
            <a:avLst/>
          </a:prstGeom>
          <a:solidFill>
            <a:schemeClr val="bg1"/>
          </a:solidFill>
          <a:ln>
            <a:noFill/>
          </a:ln>
        </p:spPr>
        <p:txBody>
          <a:bodyPr wrap="square" rtlCol="0">
            <a:spAutoFit/>
          </a:bodyPr>
          <a:lstStyle/>
          <a:p>
            <a:pPr algn="just">
              <a:defRPr/>
            </a:pPr>
            <a:r>
              <a:rPr lang="ru-RU" sz="1400" b="1" dirty="0">
                <a:solidFill>
                  <a:srgbClr val="002060"/>
                </a:solidFill>
                <a:cs typeface="Tahoma" pitchFamily="34" charset="0"/>
              </a:rPr>
              <a:t>Базовые показатели</a:t>
            </a:r>
          </a:p>
        </p:txBody>
      </p:sp>
    </p:spTree>
    <p:extLst>
      <p:ext uri="{BB962C8B-B14F-4D97-AF65-F5344CB8AC3E}">
        <p14:creationId xmlns:p14="http://schemas.microsoft.com/office/powerpoint/2010/main" val="88924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9FBEA1B-1C27-40D2-ADD2-965D1CE3169F}"/>
              </a:ext>
            </a:extLst>
          </p:cNvPr>
          <p:cNvSpPr txBox="1"/>
          <p:nvPr/>
        </p:nvSpPr>
        <p:spPr>
          <a:xfrm>
            <a:off x="306140" y="1074369"/>
            <a:ext cx="9832413" cy="738664"/>
          </a:xfrm>
          <a:prstGeom prst="rect">
            <a:avLst/>
          </a:prstGeom>
          <a:solidFill>
            <a:schemeClr val="bg1"/>
          </a:solidFill>
          <a:ln>
            <a:solidFill>
              <a:srgbClr val="002060"/>
            </a:solidFill>
          </a:ln>
        </p:spPr>
        <p:txBody>
          <a:bodyPr wrap="square" rtlCol="0">
            <a:spAutoFit/>
          </a:bodyPr>
          <a:lstStyle/>
          <a:p>
            <a:pPr algn="just">
              <a:defRPr/>
            </a:pPr>
            <a:r>
              <a:rPr lang="ru-RU" sz="1400" b="1" dirty="0">
                <a:solidFill>
                  <a:srgbClr val="002060"/>
                </a:solidFill>
                <a:cs typeface="Tahoma" pitchFamily="34" charset="0"/>
              </a:rPr>
              <a:t>Выбирается опытный участок применения полимерного заводнения, там где закачка производится не менее 1 года (по возможности 2). По выбранному периоду, экстраполируются прогнозные данные. Анализируется сходимость фактических и прогнозных показателей</a:t>
            </a:r>
          </a:p>
        </p:txBody>
      </p:sp>
      <p:sp>
        <p:nvSpPr>
          <p:cNvPr id="11" name="TextBox 10">
            <a:extLst>
              <a:ext uri="{FF2B5EF4-FFF2-40B4-BE49-F238E27FC236}">
                <a16:creationId xmlns:a16="http://schemas.microsoft.com/office/drawing/2014/main" xmlns="" id="{060F097F-7F86-4A8A-895E-43B799CD67B3}"/>
              </a:ext>
            </a:extLst>
          </p:cNvPr>
          <p:cNvSpPr txBox="1"/>
          <p:nvPr/>
        </p:nvSpPr>
        <p:spPr>
          <a:xfrm>
            <a:off x="266814" y="627226"/>
            <a:ext cx="9577064" cy="415498"/>
          </a:xfrm>
          <a:prstGeom prst="rect">
            <a:avLst/>
          </a:prstGeom>
          <a:noFill/>
        </p:spPr>
        <p:txBody>
          <a:bodyPr wrap="square" rtlCol="0">
            <a:spAutoFit/>
          </a:bodyPr>
          <a:lstStyle/>
          <a:p>
            <a:r>
              <a:rPr lang="ru-RU" b="1" dirty="0">
                <a:solidFill>
                  <a:schemeClr val="bg1">
                    <a:lumMod val="50000"/>
                  </a:schemeClr>
                </a:solidFill>
              </a:rPr>
              <a:t>Прогноз полимерного заводнения в модуле </a:t>
            </a:r>
            <a:r>
              <a:rPr lang="en-US" b="1" dirty="0">
                <a:solidFill>
                  <a:schemeClr val="bg1">
                    <a:lumMod val="50000"/>
                  </a:schemeClr>
                </a:solidFill>
              </a:rPr>
              <a:t>KinPrognos</a:t>
            </a:r>
            <a:endParaRPr lang="ru-RU" b="1" dirty="0">
              <a:solidFill>
                <a:schemeClr val="bg1">
                  <a:lumMod val="50000"/>
                </a:schemeClr>
              </a:solidFill>
            </a:endParaRPr>
          </a:p>
        </p:txBody>
      </p:sp>
      <p:cxnSp>
        <p:nvCxnSpPr>
          <p:cNvPr id="18" name="Прямая соединительная линия 17">
            <a:extLst>
              <a:ext uri="{FF2B5EF4-FFF2-40B4-BE49-F238E27FC236}">
                <a16:creationId xmlns:a16="http://schemas.microsoft.com/office/drawing/2014/main" xmlns="" id="{6A4BABB2-8627-45CF-82D1-758C8D79F535}"/>
              </a:ext>
            </a:extLst>
          </p:cNvPr>
          <p:cNvCxnSpPr/>
          <p:nvPr/>
        </p:nvCxnSpPr>
        <p:spPr>
          <a:xfrm>
            <a:off x="594172" y="7265979"/>
            <a:ext cx="116304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60086F12-A4BB-4071-9371-ED79EB27C886}"/>
              </a:ext>
            </a:extLst>
          </p:cNvPr>
          <p:cNvSpPr txBox="1"/>
          <p:nvPr/>
        </p:nvSpPr>
        <p:spPr>
          <a:xfrm>
            <a:off x="1866892" y="7114155"/>
            <a:ext cx="2232248" cy="307777"/>
          </a:xfrm>
          <a:prstGeom prst="rect">
            <a:avLst/>
          </a:prstGeom>
          <a:solidFill>
            <a:schemeClr val="bg1"/>
          </a:solidFill>
          <a:ln>
            <a:noFill/>
          </a:ln>
        </p:spPr>
        <p:txBody>
          <a:bodyPr wrap="square" rtlCol="0">
            <a:spAutoFit/>
          </a:bodyPr>
          <a:lstStyle/>
          <a:p>
            <a:pPr algn="just">
              <a:defRPr/>
            </a:pPr>
            <a:r>
              <a:rPr lang="ru-RU" sz="1400" b="1" dirty="0">
                <a:solidFill>
                  <a:srgbClr val="002060"/>
                </a:solidFill>
                <a:cs typeface="Tahoma" pitchFamily="34" charset="0"/>
              </a:rPr>
              <a:t>Фактические показатели</a:t>
            </a:r>
          </a:p>
        </p:txBody>
      </p:sp>
      <p:cxnSp>
        <p:nvCxnSpPr>
          <p:cNvPr id="21" name="Прямая соединительная линия 20">
            <a:extLst>
              <a:ext uri="{FF2B5EF4-FFF2-40B4-BE49-F238E27FC236}">
                <a16:creationId xmlns:a16="http://schemas.microsoft.com/office/drawing/2014/main" xmlns="" id="{2B430F3D-81E4-45A4-BB23-21DEE109FDC1}"/>
              </a:ext>
            </a:extLst>
          </p:cNvPr>
          <p:cNvCxnSpPr/>
          <p:nvPr/>
        </p:nvCxnSpPr>
        <p:spPr>
          <a:xfrm>
            <a:off x="4181269" y="7285433"/>
            <a:ext cx="1163049" cy="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1A88A94E-60CC-440E-9895-1B3ED1624F47}"/>
              </a:ext>
            </a:extLst>
          </p:cNvPr>
          <p:cNvSpPr txBox="1"/>
          <p:nvPr/>
        </p:nvSpPr>
        <p:spPr>
          <a:xfrm>
            <a:off x="5426446" y="7137382"/>
            <a:ext cx="2872581" cy="307777"/>
          </a:xfrm>
          <a:prstGeom prst="rect">
            <a:avLst/>
          </a:prstGeom>
          <a:solidFill>
            <a:schemeClr val="bg1"/>
          </a:solidFill>
          <a:ln>
            <a:noFill/>
          </a:ln>
        </p:spPr>
        <p:txBody>
          <a:bodyPr wrap="square" rtlCol="0">
            <a:spAutoFit/>
          </a:bodyPr>
          <a:lstStyle/>
          <a:p>
            <a:pPr algn="just">
              <a:defRPr/>
            </a:pPr>
            <a:r>
              <a:rPr lang="ru-RU" sz="1400" b="1" dirty="0">
                <a:solidFill>
                  <a:srgbClr val="002060"/>
                </a:solidFill>
                <a:cs typeface="Tahoma" pitchFamily="34" charset="0"/>
              </a:rPr>
              <a:t>Прогнозные показатели по ПЗ</a:t>
            </a:r>
          </a:p>
        </p:txBody>
      </p:sp>
      <p:pic>
        <p:nvPicPr>
          <p:cNvPr id="3" name="Рисунок 2">
            <a:extLst>
              <a:ext uri="{FF2B5EF4-FFF2-40B4-BE49-F238E27FC236}">
                <a16:creationId xmlns:a16="http://schemas.microsoft.com/office/drawing/2014/main" xmlns="" id="{A9901676-692E-4157-9FE7-7A8CCFEB89E3}"/>
              </a:ext>
            </a:extLst>
          </p:cNvPr>
          <p:cNvPicPr>
            <a:picLocks noChangeAspect="1"/>
          </p:cNvPicPr>
          <p:nvPr/>
        </p:nvPicPr>
        <p:blipFill>
          <a:blip r:embed="rId4"/>
          <a:stretch>
            <a:fillRect/>
          </a:stretch>
        </p:blipFill>
        <p:spPr>
          <a:xfrm>
            <a:off x="306139" y="1968507"/>
            <a:ext cx="9832413" cy="5122497"/>
          </a:xfrm>
          <a:prstGeom prst="rect">
            <a:avLst/>
          </a:prstGeom>
          <a:ln>
            <a:solidFill>
              <a:srgbClr val="002060"/>
            </a:solidFill>
          </a:ln>
        </p:spPr>
      </p:pic>
    </p:spTree>
    <p:extLst>
      <p:ext uri="{BB962C8B-B14F-4D97-AF65-F5344CB8AC3E}">
        <p14:creationId xmlns:p14="http://schemas.microsoft.com/office/powerpoint/2010/main" val="155178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8464262" cy="415498"/>
          </a:xfrm>
          <a:prstGeom prst="rect">
            <a:avLst/>
          </a:prstGeom>
          <a:noFill/>
        </p:spPr>
        <p:txBody>
          <a:bodyPr wrap="square" rtlCol="0">
            <a:spAutoFit/>
          </a:bodyPr>
          <a:lstStyle/>
          <a:p>
            <a:r>
              <a:rPr lang="ru-RU" sz="2000" b="1" dirty="0">
                <a:solidFill>
                  <a:schemeClr val="bg1">
                    <a:lumMod val="50000"/>
                  </a:schemeClr>
                </a:solidFill>
              </a:rPr>
              <a:t>График показатели эффективности на участке 2041-2049 (</a:t>
            </a:r>
            <a:r>
              <a:rPr lang="en-US" sz="2000" b="1" dirty="0">
                <a:solidFill>
                  <a:schemeClr val="bg1">
                    <a:lumMod val="50000"/>
                  </a:schemeClr>
                </a:solidFill>
              </a:rPr>
              <a:t>KinPrognos)</a:t>
            </a:r>
            <a:endParaRPr lang="ru-RU" sz="2000" b="1" dirty="0">
              <a:solidFill>
                <a:schemeClr val="bg1">
                  <a:lumMod val="50000"/>
                </a:schemeClr>
              </a:solidFill>
            </a:endParaRPr>
          </a:p>
        </p:txBody>
      </p:sp>
      <p:sp>
        <p:nvSpPr>
          <p:cNvPr id="9" name="Прямоугольник 8">
            <a:extLst>
              <a:ext uri="{FF2B5EF4-FFF2-40B4-BE49-F238E27FC236}">
                <a16:creationId xmlns:a16="http://schemas.microsoft.com/office/drawing/2014/main" xmlns="" id="{86C43E34-0418-40C5-8433-608D8F1EEACB}"/>
              </a:ext>
            </a:extLst>
          </p:cNvPr>
          <p:cNvSpPr/>
          <p:nvPr/>
        </p:nvSpPr>
        <p:spPr>
          <a:xfrm>
            <a:off x="345163" y="4918310"/>
            <a:ext cx="9998307" cy="1169551"/>
          </a:xfrm>
          <a:prstGeom prst="rect">
            <a:avLst/>
          </a:prstGeom>
          <a:ln>
            <a:solidFill>
              <a:srgbClr val="002060"/>
            </a:solidFill>
          </a:ln>
        </p:spPr>
        <p:txBody>
          <a:bodyPr wrap="square">
            <a:spAutoFit/>
          </a:bodyPr>
          <a:lstStyle/>
          <a:p>
            <a:pPr algn="just"/>
            <a:r>
              <a:rPr lang="ru-RU" sz="1400" b="1" dirty="0">
                <a:solidFill>
                  <a:srgbClr val="002060"/>
                </a:solidFill>
              </a:rPr>
              <a:t>На графике представлены прогнозная базовая добыча, фактическая и при полимерном заводнении. Среднемесячное отклонение прогнозируемой добычи от фактической добычи составил от + 8,2%. Наибольшее отклонение наблюдается в первые 3 месяца в дальнейшем идет сближение графиков и минимальное отклонение в +3,7% зафиксировано в 2021году. Диапазон отклонений от -8,1% до + 35,6</a:t>
            </a:r>
          </a:p>
          <a:p>
            <a:pPr algn="just"/>
            <a:r>
              <a:rPr lang="ru-RU" sz="1400" b="1" dirty="0">
                <a:solidFill>
                  <a:srgbClr val="002060"/>
                </a:solidFill>
              </a:rPr>
              <a:t>Накопленная прогнозная добыча  за период с 09.2014 по 2021 год составляет 445,2 тыс. т, фактическая 429,8 тыс. т </a:t>
            </a:r>
          </a:p>
        </p:txBody>
      </p:sp>
      <p:sp>
        <p:nvSpPr>
          <p:cNvPr id="10" name="Прямоугольник 9">
            <a:extLst>
              <a:ext uri="{FF2B5EF4-FFF2-40B4-BE49-F238E27FC236}">
                <a16:creationId xmlns:a16="http://schemas.microsoft.com/office/drawing/2014/main" xmlns="" id="{4BADDCE6-5B2F-420D-9704-179486ED331F}"/>
              </a:ext>
            </a:extLst>
          </p:cNvPr>
          <p:cNvSpPr/>
          <p:nvPr/>
        </p:nvSpPr>
        <p:spPr>
          <a:xfrm>
            <a:off x="345163" y="6379587"/>
            <a:ext cx="9998307" cy="738664"/>
          </a:xfrm>
          <a:prstGeom prst="rect">
            <a:avLst/>
          </a:prstGeom>
          <a:ln>
            <a:solidFill>
              <a:srgbClr val="002060"/>
            </a:solidFill>
          </a:ln>
        </p:spPr>
        <p:txBody>
          <a:bodyPr wrap="square">
            <a:spAutoFit/>
          </a:bodyPr>
          <a:lstStyle/>
          <a:p>
            <a:r>
              <a:rPr lang="ru-RU" sz="1400" b="1" dirty="0">
                <a:solidFill>
                  <a:srgbClr val="002060"/>
                </a:solidFill>
              </a:rPr>
              <a:t>На диаграмме представлены планируемая и фактическая дополнительная добычи нефти и подписана разница ФАКТ-ПЛАН. Накопленная прогнозная доп. добыча  за период с 09.2014 по 2021 год составляет 226,4 тыс. т., фактическая 211 тыс. т.</a:t>
            </a:r>
          </a:p>
          <a:p>
            <a:r>
              <a:rPr lang="ru-RU" sz="1400" b="1" dirty="0">
                <a:solidFill>
                  <a:srgbClr val="002060"/>
                </a:solidFill>
              </a:rPr>
              <a:t>Разница составила 15, 4 тыс. т.</a:t>
            </a:r>
          </a:p>
        </p:txBody>
      </p:sp>
      <p:pic>
        <p:nvPicPr>
          <p:cNvPr id="6" name="Рисунок 5">
            <a:extLst>
              <a:ext uri="{FF2B5EF4-FFF2-40B4-BE49-F238E27FC236}">
                <a16:creationId xmlns:a16="http://schemas.microsoft.com/office/drawing/2014/main" xmlns="" id="{9C3AD040-0A6F-4091-AB74-66AAED0FC017}"/>
              </a:ext>
            </a:extLst>
          </p:cNvPr>
          <p:cNvPicPr>
            <a:picLocks noChangeAspect="1"/>
          </p:cNvPicPr>
          <p:nvPr/>
        </p:nvPicPr>
        <p:blipFill>
          <a:blip r:embed="rId4"/>
          <a:stretch>
            <a:fillRect/>
          </a:stretch>
        </p:blipFill>
        <p:spPr>
          <a:xfrm>
            <a:off x="345163" y="1138315"/>
            <a:ext cx="9998307" cy="3596952"/>
          </a:xfrm>
          <a:prstGeom prst="rect">
            <a:avLst/>
          </a:prstGeom>
        </p:spPr>
      </p:pic>
    </p:spTree>
    <p:extLst>
      <p:ext uri="{BB962C8B-B14F-4D97-AF65-F5344CB8AC3E}">
        <p14:creationId xmlns:p14="http://schemas.microsoft.com/office/powerpoint/2010/main" val="251883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8824302" cy="707886"/>
          </a:xfrm>
          <a:prstGeom prst="rect">
            <a:avLst/>
          </a:prstGeom>
          <a:noFill/>
        </p:spPr>
        <p:txBody>
          <a:bodyPr wrap="square" rtlCol="0">
            <a:spAutoFit/>
          </a:bodyPr>
          <a:lstStyle/>
          <a:p>
            <a:r>
              <a:rPr lang="ru-RU" sz="2000" b="1" dirty="0">
                <a:solidFill>
                  <a:schemeClr val="bg1">
                    <a:lumMod val="50000"/>
                  </a:schemeClr>
                </a:solidFill>
              </a:rPr>
              <a:t>Сравнение </a:t>
            </a:r>
            <a:r>
              <a:rPr lang="en-US" sz="2000" b="1" dirty="0">
                <a:solidFill>
                  <a:schemeClr val="bg1">
                    <a:lumMod val="50000"/>
                  </a:schemeClr>
                </a:solidFill>
              </a:rPr>
              <a:t>KinPrognos</a:t>
            </a:r>
            <a:r>
              <a:rPr lang="ru-RU" sz="2000" b="1" dirty="0">
                <a:solidFill>
                  <a:schemeClr val="bg1">
                    <a:lumMod val="50000"/>
                  </a:schemeClr>
                </a:solidFill>
              </a:rPr>
              <a:t> и проектных показателей эффективности</a:t>
            </a:r>
          </a:p>
          <a:p>
            <a:r>
              <a:rPr lang="ru-RU" sz="2000" b="1" dirty="0">
                <a:solidFill>
                  <a:schemeClr val="bg1">
                    <a:lumMod val="50000"/>
                  </a:schemeClr>
                </a:solidFill>
              </a:rPr>
              <a:t>за период 2014-2021 (базовый уровень)</a:t>
            </a:r>
          </a:p>
        </p:txBody>
      </p:sp>
      <p:sp>
        <p:nvSpPr>
          <p:cNvPr id="10" name="Прямоугольник 9">
            <a:extLst>
              <a:ext uri="{FF2B5EF4-FFF2-40B4-BE49-F238E27FC236}">
                <a16:creationId xmlns:a16="http://schemas.microsoft.com/office/drawing/2014/main" xmlns="" id="{4BADDCE6-5B2F-420D-9704-179486ED331F}"/>
              </a:ext>
            </a:extLst>
          </p:cNvPr>
          <p:cNvSpPr/>
          <p:nvPr/>
        </p:nvSpPr>
        <p:spPr>
          <a:xfrm>
            <a:off x="300663" y="6162299"/>
            <a:ext cx="10153650" cy="523220"/>
          </a:xfrm>
          <a:prstGeom prst="rect">
            <a:avLst/>
          </a:prstGeom>
          <a:ln>
            <a:solidFill>
              <a:srgbClr val="002060"/>
            </a:solidFill>
          </a:ln>
        </p:spPr>
        <p:txBody>
          <a:bodyPr wrap="square">
            <a:spAutoFit/>
          </a:bodyPr>
          <a:lstStyle/>
          <a:p>
            <a:r>
              <a:rPr lang="ru-RU" sz="1400" b="1" dirty="0">
                <a:solidFill>
                  <a:srgbClr val="002060"/>
                </a:solidFill>
              </a:rPr>
              <a:t>Из-за схожести методик и практически одинаковым периодом для определения прогноза базовые уровни идентичны на графике  </a:t>
            </a:r>
          </a:p>
        </p:txBody>
      </p:sp>
      <p:pic>
        <p:nvPicPr>
          <p:cNvPr id="4" name="Рисунок 3">
            <a:extLst>
              <a:ext uri="{FF2B5EF4-FFF2-40B4-BE49-F238E27FC236}">
                <a16:creationId xmlns:a16="http://schemas.microsoft.com/office/drawing/2014/main" xmlns="" id="{1813A392-8E89-48B9-8EF9-F3A1B17A8092}"/>
              </a:ext>
            </a:extLst>
          </p:cNvPr>
          <p:cNvPicPr>
            <a:picLocks noChangeAspect="1"/>
          </p:cNvPicPr>
          <p:nvPr/>
        </p:nvPicPr>
        <p:blipFill>
          <a:blip r:embed="rId4"/>
          <a:stretch>
            <a:fillRect/>
          </a:stretch>
        </p:blipFill>
        <p:spPr>
          <a:xfrm>
            <a:off x="305618" y="1329785"/>
            <a:ext cx="10153650" cy="4688085"/>
          </a:xfrm>
          <a:prstGeom prst="rect">
            <a:avLst/>
          </a:prstGeom>
          <a:ln>
            <a:solidFill>
              <a:srgbClr val="002060"/>
            </a:solidFill>
          </a:ln>
        </p:spPr>
      </p:pic>
    </p:spTree>
    <p:extLst>
      <p:ext uri="{BB962C8B-B14F-4D97-AF65-F5344CB8AC3E}">
        <p14:creationId xmlns:p14="http://schemas.microsoft.com/office/powerpoint/2010/main" val="67069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8824302" cy="707886"/>
          </a:xfrm>
          <a:prstGeom prst="rect">
            <a:avLst/>
          </a:prstGeom>
          <a:noFill/>
        </p:spPr>
        <p:txBody>
          <a:bodyPr wrap="square" rtlCol="0">
            <a:spAutoFit/>
          </a:bodyPr>
          <a:lstStyle/>
          <a:p>
            <a:r>
              <a:rPr lang="ru-RU" sz="2000" b="1" dirty="0">
                <a:solidFill>
                  <a:schemeClr val="bg1">
                    <a:lumMod val="50000"/>
                  </a:schemeClr>
                </a:solidFill>
              </a:rPr>
              <a:t>Сравнение </a:t>
            </a:r>
            <a:r>
              <a:rPr lang="en-US" sz="2000" b="1" dirty="0">
                <a:solidFill>
                  <a:schemeClr val="bg1">
                    <a:lumMod val="50000"/>
                  </a:schemeClr>
                </a:solidFill>
              </a:rPr>
              <a:t>KinPrognos</a:t>
            </a:r>
            <a:r>
              <a:rPr lang="ru-RU" sz="2000" b="1" dirty="0">
                <a:solidFill>
                  <a:schemeClr val="bg1">
                    <a:lumMod val="50000"/>
                  </a:schemeClr>
                </a:solidFill>
              </a:rPr>
              <a:t> и проектных показателей эффективности</a:t>
            </a:r>
          </a:p>
          <a:p>
            <a:r>
              <a:rPr lang="ru-RU" sz="2000" b="1" dirty="0">
                <a:solidFill>
                  <a:schemeClr val="bg1">
                    <a:lumMod val="50000"/>
                  </a:schemeClr>
                </a:solidFill>
              </a:rPr>
              <a:t>за период 2014-2021 (прогнозная добыча)</a:t>
            </a:r>
          </a:p>
        </p:txBody>
      </p:sp>
      <p:sp>
        <p:nvSpPr>
          <p:cNvPr id="10" name="Прямоугольник 9">
            <a:extLst>
              <a:ext uri="{FF2B5EF4-FFF2-40B4-BE49-F238E27FC236}">
                <a16:creationId xmlns:a16="http://schemas.microsoft.com/office/drawing/2014/main" xmlns="" id="{4BADDCE6-5B2F-420D-9704-179486ED331F}"/>
              </a:ext>
            </a:extLst>
          </p:cNvPr>
          <p:cNvSpPr/>
          <p:nvPr/>
        </p:nvSpPr>
        <p:spPr>
          <a:xfrm>
            <a:off x="373319" y="5979159"/>
            <a:ext cx="10042316" cy="1384995"/>
          </a:xfrm>
          <a:prstGeom prst="rect">
            <a:avLst/>
          </a:prstGeom>
          <a:ln>
            <a:solidFill>
              <a:srgbClr val="002060"/>
            </a:solidFill>
          </a:ln>
        </p:spPr>
        <p:txBody>
          <a:bodyPr wrap="square">
            <a:spAutoFit/>
          </a:bodyPr>
          <a:lstStyle/>
          <a:p>
            <a:pPr algn="just"/>
            <a:r>
              <a:rPr lang="ru-RU" sz="1400" b="1" dirty="0">
                <a:solidFill>
                  <a:srgbClr val="002060"/>
                </a:solidFill>
              </a:rPr>
              <a:t>На начальном этапе применения ПЗ сходимость по обеим методикам низкая, на 3 год проектные данные выше фактических на 18,5 (</a:t>
            </a:r>
            <a:r>
              <a:rPr lang="en-US" sz="1400" b="1" dirty="0">
                <a:solidFill>
                  <a:srgbClr val="002060"/>
                </a:solidFill>
              </a:rPr>
              <a:t>KinPrognos 10%)</a:t>
            </a:r>
            <a:r>
              <a:rPr lang="ru-RU" sz="1400" b="1" dirty="0">
                <a:solidFill>
                  <a:srgbClr val="002060"/>
                </a:solidFill>
              </a:rPr>
              <a:t>, начиная с 4 по 7 год проекта отклонение значений по обоим методов не более 7%, в 2021 году отклонение проектных данных от фактических составило 15% ( </a:t>
            </a:r>
            <a:r>
              <a:rPr lang="en-US" sz="1400" b="1" dirty="0">
                <a:solidFill>
                  <a:srgbClr val="002060"/>
                </a:solidFill>
              </a:rPr>
              <a:t>KinPrognos 3%). </a:t>
            </a:r>
            <a:r>
              <a:rPr lang="ru-RU" sz="1400" b="1" dirty="0">
                <a:solidFill>
                  <a:srgbClr val="002060"/>
                </a:solidFill>
              </a:rPr>
              <a:t>В целом обе методики показывают близкие к фактическим данным результаты. За период наблюдения по проектным данным отмечается ежегодный рост нефтеотдачи, по данным же </a:t>
            </a:r>
            <a:r>
              <a:rPr lang="en-US" sz="1400" b="1" dirty="0">
                <a:solidFill>
                  <a:srgbClr val="002060"/>
                </a:solidFill>
              </a:rPr>
              <a:t>KinPrognos </a:t>
            </a:r>
            <a:r>
              <a:rPr lang="ru-RU" sz="1400" b="1" dirty="0">
                <a:solidFill>
                  <a:srgbClr val="002060"/>
                </a:solidFill>
              </a:rPr>
              <a:t>отмечается максимальный уровень в 2018 с последующим плавным падением, практически повторяющее фактические данные</a:t>
            </a:r>
          </a:p>
        </p:txBody>
      </p:sp>
      <p:pic>
        <p:nvPicPr>
          <p:cNvPr id="12" name="Рисунок 11">
            <a:extLst>
              <a:ext uri="{FF2B5EF4-FFF2-40B4-BE49-F238E27FC236}">
                <a16:creationId xmlns:a16="http://schemas.microsoft.com/office/drawing/2014/main" xmlns="" id="{7D45AB46-71DA-43A4-BE9C-ECAD0EC2E790}"/>
              </a:ext>
            </a:extLst>
          </p:cNvPr>
          <p:cNvPicPr>
            <a:picLocks noChangeAspect="1"/>
          </p:cNvPicPr>
          <p:nvPr/>
        </p:nvPicPr>
        <p:blipFill>
          <a:blip r:embed="rId4"/>
          <a:stretch>
            <a:fillRect/>
          </a:stretch>
        </p:blipFill>
        <p:spPr>
          <a:xfrm>
            <a:off x="373319" y="1299450"/>
            <a:ext cx="10042316" cy="4630942"/>
          </a:xfrm>
          <a:prstGeom prst="rect">
            <a:avLst/>
          </a:prstGeom>
          <a:ln>
            <a:solidFill>
              <a:srgbClr val="002060"/>
            </a:solidFill>
          </a:ln>
        </p:spPr>
      </p:pic>
    </p:spTree>
    <p:extLst>
      <p:ext uri="{BB962C8B-B14F-4D97-AF65-F5344CB8AC3E}">
        <p14:creationId xmlns:p14="http://schemas.microsoft.com/office/powerpoint/2010/main" val="295959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749" y="704184"/>
            <a:ext cx="8824302" cy="400110"/>
          </a:xfrm>
          <a:prstGeom prst="rect">
            <a:avLst/>
          </a:prstGeom>
          <a:noFill/>
        </p:spPr>
        <p:txBody>
          <a:bodyPr wrap="square" rtlCol="0">
            <a:spAutoFit/>
          </a:bodyPr>
          <a:lstStyle/>
          <a:p>
            <a:r>
              <a:rPr lang="ru-RU" sz="2000" b="1" dirty="0">
                <a:solidFill>
                  <a:schemeClr val="bg1">
                    <a:lumMod val="50000"/>
                  </a:schemeClr>
                </a:solidFill>
              </a:rPr>
              <a:t>Модели трубок тока при полимерном заводнении и планировании ПФП</a:t>
            </a:r>
          </a:p>
        </p:txBody>
      </p:sp>
      <p:sp>
        <p:nvSpPr>
          <p:cNvPr id="6" name="Прямоугольник 5">
            <a:extLst>
              <a:ext uri="{FF2B5EF4-FFF2-40B4-BE49-F238E27FC236}">
                <a16:creationId xmlns:a16="http://schemas.microsoft.com/office/drawing/2014/main" xmlns="" id="{2CCD659B-0C1B-4471-8611-798D02CC1116}"/>
              </a:ext>
            </a:extLst>
          </p:cNvPr>
          <p:cNvSpPr/>
          <p:nvPr/>
        </p:nvSpPr>
        <p:spPr>
          <a:xfrm>
            <a:off x="403716" y="1122024"/>
            <a:ext cx="9885968" cy="523220"/>
          </a:xfrm>
          <a:prstGeom prst="rect">
            <a:avLst/>
          </a:prstGeom>
          <a:ln>
            <a:solidFill>
              <a:srgbClr val="002060"/>
            </a:solidFill>
          </a:ln>
        </p:spPr>
        <p:txBody>
          <a:bodyPr wrap="square">
            <a:spAutoFit/>
          </a:bodyPr>
          <a:lstStyle/>
          <a:p>
            <a:pPr algn="just"/>
            <a:r>
              <a:rPr lang="ru-RU" sz="1400" b="1" dirty="0">
                <a:solidFill>
                  <a:srgbClr val="002060"/>
                </a:solidFill>
              </a:rPr>
              <a:t>Фиксация изменения положения трубок тока и скоростей фильтрации, при реализации полимерного заводнения позволит прогнозировать участки для проведения локальных ГТМ в виде перераспределения фильтрационных потоков и изоляций .   </a:t>
            </a:r>
          </a:p>
        </p:txBody>
      </p:sp>
      <p:pic>
        <p:nvPicPr>
          <p:cNvPr id="12" name="Рисунок 11">
            <a:extLst>
              <a:ext uri="{FF2B5EF4-FFF2-40B4-BE49-F238E27FC236}">
                <a16:creationId xmlns:a16="http://schemas.microsoft.com/office/drawing/2014/main" xmlns="" id="{B6E0FF8D-F041-4E23-BD80-8F2DD9233017}"/>
              </a:ext>
            </a:extLst>
          </p:cNvPr>
          <p:cNvPicPr>
            <a:picLocks noChangeAspect="1"/>
          </p:cNvPicPr>
          <p:nvPr/>
        </p:nvPicPr>
        <p:blipFill>
          <a:blip r:embed="rId4"/>
          <a:stretch>
            <a:fillRect/>
          </a:stretch>
        </p:blipFill>
        <p:spPr>
          <a:xfrm>
            <a:off x="403716" y="1875014"/>
            <a:ext cx="7482561" cy="4998503"/>
          </a:xfrm>
          <a:prstGeom prst="rect">
            <a:avLst/>
          </a:prstGeom>
          <a:ln>
            <a:solidFill>
              <a:srgbClr val="002060"/>
            </a:solidFill>
          </a:ln>
        </p:spPr>
      </p:pic>
      <p:sp>
        <p:nvSpPr>
          <p:cNvPr id="13" name="Блок-схема: узел 12">
            <a:extLst>
              <a:ext uri="{FF2B5EF4-FFF2-40B4-BE49-F238E27FC236}">
                <a16:creationId xmlns:a16="http://schemas.microsoft.com/office/drawing/2014/main" xmlns="" id="{5DC65CFB-E675-43AA-B5D8-B3B8D4BFFD61}"/>
              </a:ext>
            </a:extLst>
          </p:cNvPr>
          <p:cNvSpPr/>
          <p:nvPr/>
        </p:nvSpPr>
        <p:spPr>
          <a:xfrm>
            <a:off x="8155012" y="2052439"/>
            <a:ext cx="457200" cy="4572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a:extLst>
              <a:ext uri="{FF2B5EF4-FFF2-40B4-BE49-F238E27FC236}">
                <a16:creationId xmlns:a16="http://schemas.microsoft.com/office/drawing/2014/main" xmlns="" id="{E445A496-CCB0-44B6-963C-04D365B13BA7}"/>
              </a:ext>
            </a:extLst>
          </p:cNvPr>
          <p:cNvSpPr/>
          <p:nvPr/>
        </p:nvSpPr>
        <p:spPr>
          <a:xfrm>
            <a:off x="3186460" y="4779968"/>
            <a:ext cx="700782" cy="64807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a:extLst>
              <a:ext uri="{FF2B5EF4-FFF2-40B4-BE49-F238E27FC236}">
                <a16:creationId xmlns:a16="http://schemas.microsoft.com/office/drawing/2014/main" xmlns="" id="{C5E6EC2C-153D-4653-BC63-1891853603B6}"/>
              </a:ext>
            </a:extLst>
          </p:cNvPr>
          <p:cNvSpPr/>
          <p:nvPr/>
        </p:nvSpPr>
        <p:spPr>
          <a:xfrm>
            <a:off x="5579588" y="4780920"/>
            <a:ext cx="631207" cy="64807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E522E7E5-6291-4BA4-802C-3AD8D286D851}"/>
              </a:ext>
            </a:extLst>
          </p:cNvPr>
          <p:cNvSpPr txBox="1"/>
          <p:nvPr/>
        </p:nvSpPr>
        <p:spPr>
          <a:xfrm>
            <a:off x="8612212" y="2052439"/>
            <a:ext cx="1677472" cy="338554"/>
          </a:xfrm>
          <a:prstGeom prst="rect">
            <a:avLst/>
          </a:prstGeom>
          <a:noFill/>
        </p:spPr>
        <p:txBody>
          <a:bodyPr wrap="square" rtlCol="0">
            <a:spAutoFit/>
          </a:bodyPr>
          <a:lstStyle/>
          <a:p>
            <a:r>
              <a:rPr lang="ru-RU" sz="1600" b="1" dirty="0">
                <a:solidFill>
                  <a:srgbClr val="002060"/>
                </a:solidFill>
              </a:rPr>
              <a:t>Участки ПЗ</a:t>
            </a:r>
          </a:p>
        </p:txBody>
      </p:sp>
      <p:sp>
        <p:nvSpPr>
          <p:cNvPr id="18" name="Блок-схема: узел 17">
            <a:extLst>
              <a:ext uri="{FF2B5EF4-FFF2-40B4-BE49-F238E27FC236}">
                <a16:creationId xmlns:a16="http://schemas.microsoft.com/office/drawing/2014/main" xmlns="" id="{31CB2AA0-03A8-4BB7-9149-07CDD54503A3}"/>
              </a:ext>
            </a:extLst>
          </p:cNvPr>
          <p:cNvSpPr/>
          <p:nvPr/>
        </p:nvSpPr>
        <p:spPr>
          <a:xfrm>
            <a:off x="8155012" y="5150640"/>
            <a:ext cx="457200" cy="457200"/>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E1DECBD7-9769-4600-BC41-49766152EA3D}"/>
              </a:ext>
            </a:extLst>
          </p:cNvPr>
          <p:cNvSpPr txBox="1"/>
          <p:nvPr/>
        </p:nvSpPr>
        <p:spPr>
          <a:xfrm>
            <a:off x="8612212" y="5203039"/>
            <a:ext cx="1677472" cy="584775"/>
          </a:xfrm>
          <a:prstGeom prst="rect">
            <a:avLst/>
          </a:prstGeom>
          <a:noFill/>
        </p:spPr>
        <p:txBody>
          <a:bodyPr wrap="square" rtlCol="0">
            <a:spAutoFit/>
          </a:bodyPr>
          <a:lstStyle/>
          <a:p>
            <a:r>
              <a:rPr lang="ru-RU" sz="1600" b="1" dirty="0">
                <a:solidFill>
                  <a:srgbClr val="002060"/>
                </a:solidFill>
              </a:rPr>
              <a:t>Предлагаемые участки ПФП </a:t>
            </a:r>
          </a:p>
        </p:txBody>
      </p:sp>
      <p:sp>
        <p:nvSpPr>
          <p:cNvPr id="20" name="Блок-схема: узел 19">
            <a:extLst>
              <a:ext uri="{FF2B5EF4-FFF2-40B4-BE49-F238E27FC236}">
                <a16:creationId xmlns:a16="http://schemas.microsoft.com/office/drawing/2014/main" xmlns="" id="{3B293B29-0009-43AC-BA48-7C84B61A8E74}"/>
              </a:ext>
            </a:extLst>
          </p:cNvPr>
          <p:cNvSpPr/>
          <p:nvPr/>
        </p:nvSpPr>
        <p:spPr>
          <a:xfrm>
            <a:off x="954212" y="4943024"/>
            <a:ext cx="360040" cy="349775"/>
          </a:xfrm>
          <a:prstGeom prst="flowChartConnector">
            <a:avLst/>
          </a:prstGeom>
          <a:noFill/>
          <a:ln>
            <a:solidFill>
              <a:srgbClr val="826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xmlns="" id="{DE0E5247-3E34-4C54-A859-06C7612F77F9}"/>
              </a:ext>
            </a:extLst>
          </p:cNvPr>
          <p:cNvSpPr/>
          <p:nvPr/>
        </p:nvSpPr>
        <p:spPr>
          <a:xfrm>
            <a:off x="1708574" y="4740404"/>
            <a:ext cx="1008112" cy="18916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узел 22">
            <a:extLst>
              <a:ext uri="{FF2B5EF4-FFF2-40B4-BE49-F238E27FC236}">
                <a16:creationId xmlns:a16="http://schemas.microsoft.com/office/drawing/2014/main" xmlns="" id="{0A62CA33-84DC-4D8E-8E95-173BF9536C0D}"/>
              </a:ext>
            </a:extLst>
          </p:cNvPr>
          <p:cNvSpPr/>
          <p:nvPr/>
        </p:nvSpPr>
        <p:spPr>
          <a:xfrm>
            <a:off x="8155012" y="3528581"/>
            <a:ext cx="457200" cy="457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xmlns="" id="{9ED205A5-CF20-434C-8D67-227D7AE161A2}"/>
              </a:ext>
            </a:extLst>
          </p:cNvPr>
          <p:cNvSpPr txBox="1"/>
          <p:nvPr/>
        </p:nvSpPr>
        <p:spPr>
          <a:xfrm>
            <a:off x="8632002" y="3131510"/>
            <a:ext cx="1677472" cy="1569660"/>
          </a:xfrm>
          <a:prstGeom prst="rect">
            <a:avLst/>
          </a:prstGeom>
          <a:noFill/>
        </p:spPr>
        <p:txBody>
          <a:bodyPr wrap="square" rtlCol="0">
            <a:spAutoFit/>
          </a:bodyPr>
          <a:lstStyle/>
          <a:p>
            <a:pPr algn="just"/>
            <a:r>
              <a:rPr lang="ru-RU" sz="1600" b="1" dirty="0">
                <a:solidFill>
                  <a:srgbClr val="002060"/>
                </a:solidFill>
              </a:rPr>
              <a:t>Скважины имеющие низкие скорости фильтрации со стороны участка ПЗ </a:t>
            </a:r>
          </a:p>
        </p:txBody>
      </p:sp>
      <p:sp>
        <p:nvSpPr>
          <p:cNvPr id="25" name="Овал 24">
            <a:extLst>
              <a:ext uri="{FF2B5EF4-FFF2-40B4-BE49-F238E27FC236}">
                <a16:creationId xmlns:a16="http://schemas.microsoft.com/office/drawing/2014/main" xmlns="" id="{E0A3340F-1C72-4C1C-8745-7AE1EED14AFF}"/>
              </a:ext>
            </a:extLst>
          </p:cNvPr>
          <p:cNvSpPr/>
          <p:nvPr/>
        </p:nvSpPr>
        <p:spPr>
          <a:xfrm rot="5144081">
            <a:off x="3979917" y="3440587"/>
            <a:ext cx="1093626" cy="1213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узел 26">
            <a:extLst>
              <a:ext uri="{FF2B5EF4-FFF2-40B4-BE49-F238E27FC236}">
                <a16:creationId xmlns:a16="http://schemas.microsoft.com/office/drawing/2014/main" xmlns="" id="{84817A34-CEE5-4402-9DB9-69C894E7DE1A}"/>
              </a:ext>
            </a:extLst>
          </p:cNvPr>
          <p:cNvSpPr/>
          <p:nvPr/>
        </p:nvSpPr>
        <p:spPr>
          <a:xfrm>
            <a:off x="5579588" y="2551742"/>
            <a:ext cx="718209" cy="648072"/>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узел 27">
            <a:extLst>
              <a:ext uri="{FF2B5EF4-FFF2-40B4-BE49-F238E27FC236}">
                <a16:creationId xmlns:a16="http://schemas.microsoft.com/office/drawing/2014/main" xmlns="" id="{6DD603DB-1179-4111-88C4-8A6ECDF30510}"/>
              </a:ext>
            </a:extLst>
          </p:cNvPr>
          <p:cNvSpPr/>
          <p:nvPr/>
        </p:nvSpPr>
        <p:spPr>
          <a:xfrm>
            <a:off x="3411669" y="2611098"/>
            <a:ext cx="579439" cy="579768"/>
          </a:xfrm>
          <a:prstGeom prst="flowChartConnector">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70538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3683AC1-E8CF-4040-AF75-4F80CF65700C}"/>
              </a:ext>
            </a:extLst>
          </p:cNvPr>
          <p:cNvSpPr txBox="1"/>
          <p:nvPr/>
        </p:nvSpPr>
        <p:spPr>
          <a:xfrm>
            <a:off x="266814" y="627226"/>
            <a:ext cx="8824302" cy="400110"/>
          </a:xfrm>
          <a:prstGeom prst="rect">
            <a:avLst/>
          </a:prstGeom>
          <a:noFill/>
        </p:spPr>
        <p:txBody>
          <a:bodyPr wrap="square" rtlCol="0">
            <a:spAutoFit/>
          </a:bodyPr>
          <a:lstStyle/>
          <a:p>
            <a:r>
              <a:rPr lang="ru-RU" sz="2000" b="1" dirty="0">
                <a:solidFill>
                  <a:schemeClr val="bg1">
                    <a:lumMod val="50000"/>
                  </a:schemeClr>
                </a:solidFill>
              </a:rPr>
              <a:t>Выводы</a:t>
            </a:r>
          </a:p>
        </p:txBody>
      </p:sp>
      <p:sp>
        <p:nvSpPr>
          <p:cNvPr id="10" name="Прямоугольник 9">
            <a:extLst>
              <a:ext uri="{FF2B5EF4-FFF2-40B4-BE49-F238E27FC236}">
                <a16:creationId xmlns:a16="http://schemas.microsoft.com/office/drawing/2014/main" xmlns="" id="{4BADDCE6-5B2F-420D-9704-179486ED331F}"/>
              </a:ext>
            </a:extLst>
          </p:cNvPr>
          <p:cNvSpPr/>
          <p:nvPr/>
        </p:nvSpPr>
        <p:spPr>
          <a:xfrm>
            <a:off x="355722" y="1027336"/>
            <a:ext cx="10042316" cy="4524315"/>
          </a:xfrm>
          <a:prstGeom prst="rect">
            <a:avLst/>
          </a:prstGeom>
          <a:ln>
            <a:solidFill>
              <a:srgbClr val="002060"/>
            </a:solidFill>
          </a:ln>
        </p:spPr>
        <p:txBody>
          <a:bodyPr wrap="square">
            <a:spAutoFit/>
          </a:bodyPr>
          <a:lstStyle/>
          <a:p>
            <a:pPr marL="285750" indent="-285750" algn="just">
              <a:buFont typeface="Arial" panose="020B0604020202020204" pitchFamily="34" charset="0"/>
              <a:buChar char="•"/>
            </a:pPr>
            <a:endParaRPr lang="en-US" sz="1600" b="1" dirty="0">
              <a:solidFill>
                <a:srgbClr val="002060"/>
              </a:solidFill>
            </a:endParaRPr>
          </a:p>
          <a:p>
            <a:pPr algn="just"/>
            <a:r>
              <a:rPr lang="ru-RU" sz="1600" b="1" dirty="0">
                <a:solidFill>
                  <a:srgbClr val="002060"/>
                </a:solidFill>
              </a:rPr>
              <a:t>1. Необходимое постоянное совершенствование методик анализа и прогноза методов увеличения нефтеотдачи</a:t>
            </a:r>
          </a:p>
          <a:p>
            <a:pPr algn="just"/>
            <a:endParaRPr lang="ru-RU" sz="1600" b="1" dirty="0">
              <a:solidFill>
                <a:srgbClr val="002060"/>
              </a:solidFill>
            </a:endParaRPr>
          </a:p>
          <a:p>
            <a:pPr algn="just"/>
            <a:r>
              <a:rPr lang="ru-RU" sz="1600" b="1" dirty="0">
                <a:solidFill>
                  <a:srgbClr val="002060"/>
                </a:solidFill>
              </a:rPr>
              <a:t>2. Разработана бета-версия модуля прогнозирования и анализа полимерного заводнения </a:t>
            </a:r>
            <a:r>
              <a:rPr lang="en-US" sz="1600" b="1" dirty="0">
                <a:solidFill>
                  <a:srgbClr val="002060"/>
                </a:solidFill>
              </a:rPr>
              <a:t>KinPrognos</a:t>
            </a:r>
            <a:r>
              <a:rPr lang="ru-RU" sz="1600" b="1" dirty="0">
                <a:solidFill>
                  <a:srgbClr val="002060"/>
                </a:solidFill>
              </a:rPr>
              <a:t>, имеющий ряд преимуществ: </a:t>
            </a:r>
          </a:p>
          <a:p>
            <a:pPr algn="just"/>
            <a:endParaRPr lang="ru-RU" sz="1600" b="1" dirty="0">
              <a:solidFill>
                <a:srgbClr val="002060"/>
              </a:solidFill>
            </a:endParaRPr>
          </a:p>
          <a:p>
            <a:pPr marL="285750" indent="-285750" algn="just">
              <a:buFont typeface="Arial" panose="020B0604020202020204" pitchFamily="34" charset="0"/>
              <a:buChar char="•"/>
            </a:pPr>
            <a:r>
              <a:rPr lang="ru-RU" sz="1600" b="1" dirty="0">
                <a:solidFill>
                  <a:srgbClr val="002060"/>
                </a:solidFill>
              </a:rPr>
              <a:t>Прогнозирование эффективности полимерного заводнения дает схожие с фактическими данными результаты</a:t>
            </a:r>
          </a:p>
          <a:p>
            <a:pPr marL="285750" indent="-285750" algn="just">
              <a:buFont typeface="Arial" panose="020B0604020202020204" pitchFamily="34" charset="0"/>
              <a:buChar char="•"/>
            </a:pPr>
            <a:r>
              <a:rPr lang="ru-RU" sz="1600" b="1" dirty="0">
                <a:solidFill>
                  <a:srgbClr val="002060"/>
                </a:solidFill>
              </a:rPr>
              <a:t>Формирование характеристик вытеснения для конкретных участков – в зависимости от геологических условий</a:t>
            </a:r>
          </a:p>
          <a:p>
            <a:pPr marL="285750" indent="-285750" algn="just">
              <a:buFont typeface="Arial" panose="020B0604020202020204" pitchFamily="34" charset="0"/>
              <a:buChar char="•"/>
            </a:pPr>
            <a:r>
              <a:rPr lang="ru-RU" sz="1600" b="1" dirty="0">
                <a:solidFill>
                  <a:srgbClr val="002060"/>
                </a:solidFill>
              </a:rPr>
              <a:t>Возможность применения машинного обучения и дальнейшее тиражирование </a:t>
            </a:r>
          </a:p>
          <a:p>
            <a:pPr algn="just"/>
            <a:endParaRPr lang="ru-RU" sz="1600" b="1" dirty="0">
              <a:solidFill>
                <a:srgbClr val="002060"/>
              </a:solidFill>
            </a:endParaRPr>
          </a:p>
          <a:p>
            <a:pPr algn="just"/>
            <a:r>
              <a:rPr lang="ru-RU" sz="1600" b="1" dirty="0">
                <a:solidFill>
                  <a:srgbClr val="002060"/>
                </a:solidFill>
              </a:rPr>
              <a:t>3. Данные моделей трубок тока использовать для более эффективного оперативного анализа закачки полимерного раствора и планирования проведения ПФП на скважинах, окружающих участок полимерного заводнения</a:t>
            </a:r>
          </a:p>
          <a:p>
            <a:pPr algn="just"/>
            <a:endParaRPr lang="ru-RU" sz="1600" b="1" dirty="0">
              <a:solidFill>
                <a:srgbClr val="002060"/>
              </a:solidFill>
            </a:endParaRPr>
          </a:p>
          <a:p>
            <a:pPr algn="just"/>
            <a:endParaRPr lang="en-US" sz="1600" b="1" dirty="0">
              <a:solidFill>
                <a:srgbClr val="002060"/>
              </a:solidFill>
            </a:endParaRPr>
          </a:p>
        </p:txBody>
      </p:sp>
    </p:spTree>
    <p:extLst>
      <p:ext uri="{BB962C8B-B14F-4D97-AF65-F5344CB8AC3E}">
        <p14:creationId xmlns:p14="http://schemas.microsoft.com/office/powerpoint/2010/main" val="141005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26AAF"/>
        </a:soli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897363CB-099C-4538-94FE-C322E5EDE3DB}"/>
              </a:ext>
            </a:extLst>
          </p:cNvPr>
          <p:cNvSpPr>
            <a:spLocks noGrp="1"/>
          </p:cNvSpPr>
          <p:nvPr>
            <p:ph type="subTitle" idx="1"/>
          </p:nvPr>
        </p:nvSpPr>
        <p:spPr>
          <a:xfrm>
            <a:off x="1458268" y="2484487"/>
            <a:ext cx="7485380" cy="1932323"/>
          </a:xfrm>
        </p:spPr>
        <p:txBody>
          <a:bodyPr anchor="ctr"/>
          <a:lstStyle/>
          <a:p>
            <a:r>
              <a:rPr lang="ru-RU" b="1" dirty="0">
                <a:solidFill>
                  <a:schemeClr val="bg1"/>
                </a:solidFill>
              </a:rPr>
              <a:t>Спасибо за внимание</a:t>
            </a:r>
          </a:p>
        </p:txBody>
      </p:sp>
    </p:spTree>
    <p:extLst>
      <p:ext uri="{BB962C8B-B14F-4D97-AF65-F5344CB8AC3E}">
        <p14:creationId xmlns:p14="http://schemas.microsoft.com/office/powerpoint/2010/main" val="81608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 y="889606"/>
            <a:ext cx="10153650" cy="4293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Таблица 19"/>
          <p:cNvGraphicFramePr>
            <a:graphicFrameLocks noGrp="1"/>
          </p:cNvGraphicFramePr>
          <p:nvPr>
            <p:extLst>
              <p:ext uri="{D42A27DB-BD31-4B8C-83A1-F6EECF244321}">
                <p14:modId xmlns:p14="http://schemas.microsoft.com/office/powerpoint/2010/main" val="2471915138"/>
              </p:ext>
            </p:extLst>
          </p:nvPr>
        </p:nvGraphicFramePr>
        <p:xfrm>
          <a:off x="799275" y="2916535"/>
          <a:ext cx="9433048" cy="4507759"/>
        </p:xfrm>
        <a:graphic>
          <a:graphicData uri="http://schemas.openxmlformats.org/drawingml/2006/table">
            <a:tbl>
              <a:tblPr firstRow="1" bandRow="1">
                <a:tableStyleId>{5C22544A-7EE6-4342-B048-85BDC9FD1C3A}</a:tableStyleId>
              </a:tblPr>
              <a:tblGrid>
                <a:gridCol w="730145">
                  <a:extLst>
                    <a:ext uri="{9D8B030D-6E8A-4147-A177-3AD203B41FA5}">
                      <a16:colId xmlns:a16="http://schemas.microsoft.com/office/drawing/2014/main" xmlns="" val="20000"/>
                    </a:ext>
                  </a:extLst>
                </a:gridCol>
                <a:gridCol w="2809168">
                  <a:extLst>
                    <a:ext uri="{9D8B030D-6E8A-4147-A177-3AD203B41FA5}">
                      <a16:colId xmlns:a16="http://schemas.microsoft.com/office/drawing/2014/main" xmlns="" val="20001"/>
                    </a:ext>
                  </a:extLst>
                </a:gridCol>
                <a:gridCol w="5893735">
                  <a:extLst>
                    <a:ext uri="{9D8B030D-6E8A-4147-A177-3AD203B41FA5}">
                      <a16:colId xmlns:a16="http://schemas.microsoft.com/office/drawing/2014/main" xmlns="" val="20002"/>
                    </a:ext>
                  </a:extLst>
                </a:gridCol>
              </a:tblGrid>
              <a:tr h="499436">
                <a:tc>
                  <a:txBody>
                    <a:bodyPr/>
                    <a:lstStyle/>
                    <a:p>
                      <a:pPr algn="ctr"/>
                      <a:r>
                        <a:rPr lang="ru-RU" sz="1400" b="1" dirty="0">
                          <a:latin typeface="+mn-lt"/>
                        </a:rPr>
                        <a:t>№ </a:t>
                      </a:r>
                    </a:p>
                    <a:p>
                      <a:pPr algn="ctr"/>
                      <a:r>
                        <a:rPr lang="ru-RU" sz="1400" b="1" dirty="0">
                          <a:latin typeface="+mn-lt"/>
                        </a:rPr>
                        <a:t>п</a:t>
                      </a:r>
                      <a:r>
                        <a:rPr lang="en-US" sz="1400" b="1" dirty="0">
                          <a:latin typeface="+mn-lt"/>
                        </a:rPr>
                        <a:t>/</a:t>
                      </a:r>
                      <a:r>
                        <a:rPr lang="ru-RU" sz="1400" b="1" dirty="0">
                          <a:latin typeface="+mn-lt"/>
                        </a:rPr>
                        <a:t>п</a:t>
                      </a:r>
                    </a:p>
                  </a:txBody>
                  <a:tcPr anchor="ctr">
                    <a:solidFill>
                      <a:srgbClr val="826AAF"/>
                    </a:solidFill>
                  </a:tcPr>
                </a:tc>
                <a:tc>
                  <a:txBody>
                    <a:bodyPr/>
                    <a:lstStyle/>
                    <a:p>
                      <a:pPr algn="ctr"/>
                      <a:r>
                        <a:rPr lang="ru-RU" sz="1400" b="1" dirty="0">
                          <a:latin typeface="+mn-lt"/>
                        </a:rPr>
                        <a:t>Раздел</a:t>
                      </a:r>
                    </a:p>
                  </a:txBody>
                  <a:tcPr anchor="ctr">
                    <a:solidFill>
                      <a:srgbClr val="826AAF"/>
                    </a:solidFill>
                  </a:tcPr>
                </a:tc>
                <a:tc>
                  <a:txBody>
                    <a:bodyPr/>
                    <a:lstStyle/>
                    <a:p>
                      <a:pPr algn="ctr"/>
                      <a:r>
                        <a:rPr lang="ru-RU" sz="1400" b="1" dirty="0">
                          <a:latin typeface="+mn-lt"/>
                        </a:rPr>
                        <a:t>Описание</a:t>
                      </a:r>
                    </a:p>
                  </a:txBody>
                  <a:tcPr anchor="ctr">
                    <a:solidFill>
                      <a:srgbClr val="826AAF"/>
                    </a:solidFill>
                  </a:tcPr>
                </a:tc>
                <a:extLst>
                  <a:ext uri="{0D108BD9-81ED-4DB2-BD59-A6C34878D82A}">
                    <a16:rowId xmlns:a16="http://schemas.microsoft.com/office/drawing/2014/main" xmlns="" val="10000"/>
                  </a:ext>
                </a:extLst>
              </a:tr>
              <a:tr h="705087">
                <a:tc>
                  <a:txBody>
                    <a:bodyPr/>
                    <a:lstStyle/>
                    <a:p>
                      <a:pPr algn="ctr"/>
                      <a:r>
                        <a:rPr kumimoji="0" lang="ru-RU" sz="1400" b="1" kern="1200" dirty="0">
                          <a:solidFill>
                            <a:srgbClr val="002060"/>
                          </a:solidFill>
                          <a:latin typeface="+mn-lt"/>
                          <a:ea typeface="+mn-ea"/>
                          <a:cs typeface="+mn-cs"/>
                        </a:rPr>
                        <a:t>1</a:t>
                      </a:r>
                    </a:p>
                  </a:txBody>
                  <a:tcPr anchor="ctr">
                    <a:noFill/>
                  </a:tcPr>
                </a:tc>
                <a:tc>
                  <a:txBody>
                    <a:bodyPr/>
                    <a:lstStyle/>
                    <a:p>
                      <a:pPr algn="ctr"/>
                      <a:r>
                        <a:rPr lang="ru-RU" sz="1400" b="1" dirty="0">
                          <a:solidFill>
                            <a:srgbClr val="002060"/>
                          </a:solidFill>
                          <a:latin typeface="+mn-lt"/>
                        </a:rPr>
                        <a:t>Описание опыта применения</a:t>
                      </a:r>
                    </a:p>
                  </a:txBody>
                  <a:tcPr anchor="ctr">
                    <a:noFill/>
                  </a:tcPr>
                </a:tc>
                <a:tc>
                  <a:txBody>
                    <a:bodyPr/>
                    <a:lstStyle/>
                    <a:p>
                      <a:pPr algn="ctr"/>
                      <a:r>
                        <a:rPr lang="ru-RU" sz="1400" b="1" dirty="0">
                          <a:solidFill>
                            <a:srgbClr val="002060"/>
                          </a:solidFill>
                          <a:latin typeface="+mn-lt"/>
                        </a:rPr>
                        <a:t>Основные этапы проведения работ, описание опыта реализации проектов полимерного заводнения</a:t>
                      </a:r>
                    </a:p>
                  </a:txBody>
                  <a:tcPr anchor="ctr">
                    <a:noFill/>
                  </a:tcPr>
                </a:tc>
                <a:extLst>
                  <a:ext uri="{0D108BD9-81ED-4DB2-BD59-A6C34878D82A}">
                    <a16:rowId xmlns:a16="http://schemas.microsoft.com/office/drawing/2014/main" xmlns="" val="10001"/>
                  </a:ext>
                </a:extLst>
              </a:tr>
              <a:tr h="705087">
                <a:tc>
                  <a:txBody>
                    <a:bodyPr/>
                    <a:lstStyle/>
                    <a:p>
                      <a:pPr algn="ctr"/>
                      <a:r>
                        <a:rPr kumimoji="0" lang="ru-RU" sz="1400" b="1" kern="1200" dirty="0">
                          <a:solidFill>
                            <a:srgbClr val="002060"/>
                          </a:solidFill>
                          <a:latin typeface="+mn-lt"/>
                          <a:ea typeface="+mn-ea"/>
                          <a:cs typeface="+mn-cs"/>
                        </a:rPr>
                        <a:t>2</a:t>
                      </a:r>
                    </a:p>
                  </a:txBody>
                  <a:tcPr anchor="ctr">
                    <a:solidFill>
                      <a:schemeClr val="bg1">
                        <a:lumMod val="85000"/>
                      </a:schemeClr>
                    </a:solidFill>
                  </a:tcPr>
                </a:tc>
                <a:tc>
                  <a:txBody>
                    <a:bodyPr/>
                    <a:lstStyle/>
                    <a:p>
                      <a:pPr algn="ctr"/>
                      <a:r>
                        <a:rPr lang="ru-RU" sz="1400" b="1" dirty="0">
                          <a:solidFill>
                            <a:srgbClr val="002060"/>
                          </a:solidFill>
                          <a:latin typeface="+mn-lt"/>
                        </a:rPr>
                        <a:t>Проблематика проектирования полимерного заводнения</a:t>
                      </a:r>
                    </a:p>
                  </a:txBody>
                  <a:tcPr anchor="ctr">
                    <a:solidFill>
                      <a:schemeClr val="bg1">
                        <a:lumMod val="85000"/>
                      </a:schemeClr>
                    </a:solidFill>
                  </a:tcPr>
                </a:tc>
                <a:tc>
                  <a:txBody>
                    <a:bodyPr/>
                    <a:lstStyle/>
                    <a:p>
                      <a:pPr algn="ctr"/>
                      <a:r>
                        <a:rPr lang="ru-RU" sz="1400" b="1" dirty="0">
                          <a:solidFill>
                            <a:srgbClr val="002060"/>
                          </a:solidFill>
                          <a:latin typeface="+mn-lt"/>
                        </a:rPr>
                        <a:t>Основные проблемные вопросы проектирования полимерного заводнения и пути их решения</a:t>
                      </a:r>
                    </a:p>
                  </a:txBody>
                  <a:tcPr anchor="ctr">
                    <a:solidFill>
                      <a:schemeClr val="bg1">
                        <a:lumMod val="85000"/>
                      </a:schemeClr>
                    </a:solidFill>
                  </a:tcPr>
                </a:tc>
                <a:extLst>
                  <a:ext uri="{0D108BD9-81ED-4DB2-BD59-A6C34878D82A}">
                    <a16:rowId xmlns:a16="http://schemas.microsoft.com/office/drawing/2014/main" xmlns="" val="10002"/>
                  </a:ext>
                </a:extLst>
              </a:tr>
              <a:tr h="705087">
                <a:tc>
                  <a:txBody>
                    <a:bodyPr/>
                    <a:lstStyle/>
                    <a:p>
                      <a:pPr algn="ctr"/>
                      <a:r>
                        <a:rPr kumimoji="0" lang="ru-RU" sz="1400" b="1" kern="1200" dirty="0">
                          <a:solidFill>
                            <a:srgbClr val="002060"/>
                          </a:solidFill>
                          <a:latin typeface="+mn-lt"/>
                          <a:ea typeface="+mn-ea"/>
                          <a:cs typeface="+mn-cs"/>
                        </a:rPr>
                        <a:t>3</a:t>
                      </a:r>
                    </a:p>
                  </a:txBody>
                  <a:tcPr anchor="ctr">
                    <a:noFill/>
                  </a:tcPr>
                </a:tc>
                <a:tc>
                  <a:txBody>
                    <a:bodyPr/>
                    <a:lstStyle/>
                    <a:p>
                      <a:pPr algn="ctr"/>
                      <a:r>
                        <a:rPr lang="ru-RU" sz="1400" b="1" dirty="0">
                          <a:solidFill>
                            <a:srgbClr val="002060"/>
                          </a:solidFill>
                          <a:latin typeface="+mn-lt"/>
                        </a:rPr>
                        <a:t>Методика совершенствования прогноза  и оценки ПЗ</a:t>
                      </a:r>
                    </a:p>
                  </a:txBody>
                  <a:tcPr anchor="ctr">
                    <a:noFill/>
                  </a:tcPr>
                </a:tc>
                <a:tc>
                  <a:txBody>
                    <a:bodyPr/>
                    <a:lstStyle/>
                    <a:p>
                      <a:pPr algn="ctr"/>
                      <a:r>
                        <a:rPr lang="ru-RU" sz="1400" b="1" dirty="0">
                          <a:solidFill>
                            <a:srgbClr val="002060"/>
                          </a:solidFill>
                          <a:latin typeface="+mn-lt"/>
                        </a:rPr>
                        <a:t>Описание методики и прикладное программное обеспечение</a:t>
                      </a:r>
                    </a:p>
                  </a:txBody>
                  <a:tcPr anchor="ctr">
                    <a:noFill/>
                  </a:tcPr>
                </a:tc>
                <a:extLst>
                  <a:ext uri="{0D108BD9-81ED-4DB2-BD59-A6C34878D82A}">
                    <a16:rowId xmlns:a16="http://schemas.microsoft.com/office/drawing/2014/main" xmlns="" val="10003"/>
                  </a:ext>
                </a:extLst>
              </a:tr>
              <a:tr h="910736">
                <a:tc>
                  <a:txBody>
                    <a:bodyPr/>
                    <a:lstStyle/>
                    <a:p>
                      <a:pPr algn="ctr"/>
                      <a:r>
                        <a:rPr kumimoji="0" lang="ru-RU" sz="1400" b="1" kern="1200" dirty="0">
                          <a:solidFill>
                            <a:srgbClr val="002060"/>
                          </a:solidFill>
                          <a:latin typeface="+mn-lt"/>
                          <a:ea typeface="+mn-ea"/>
                          <a:cs typeface="+mn-cs"/>
                        </a:rPr>
                        <a:t>4</a:t>
                      </a:r>
                    </a:p>
                  </a:txBody>
                  <a:tcPr anchor="ctr">
                    <a:solidFill>
                      <a:schemeClr val="bg1">
                        <a:lumMod val="85000"/>
                      </a:schemeClr>
                    </a:solidFill>
                  </a:tcPr>
                </a:tc>
                <a:tc>
                  <a:txBody>
                    <a:bodyPr/>
                    <a:lstStyle/>
                    <a:p>
                      <a:pPr algn="ctr"/>
                      <a:r>
                        <a:rPr lang="ru-RU" sz="1400" b="1" dirty="0">
                          <a:solidFill>
                            <a:srgbClr val="002060"/>
                          </a:solidFill>
                          <a:latin typeface="+mn-lt"/>
                        </a:rPr>
                        <a:t>Анализ полимерного заводнения методом трубок тока</a:t>
                      </a:r>
                    </a:p>
                  </a:txBody>
                  <a:tcPr anchor="ctr">
                    <a:solidFill>
                      <a:schemeClr val="bg1">
                        <a:lumMod val="85000"/>
                      </a:schemeClr>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ru-RU" sz="1400" b="1" dirty="0">
                          <a:solidFill>
                            <a:srgbClr val="002060"/>
                          </a:solidFill>
                          <a:latin typeface="+mn-lt"/>
                        </a:rPr>
                        <a:t>Анализ и контроль проведённых работ по промысловым данным</a:t>
                      </a:r>
                    </a:p>
                  </a:txBody>
                  <a:tcPr anchor="ctr">
                    <a:solidFill>
                      <a:schemeClr val="bg1">
                        <a:lumMod val="85000"/>
                      </a:schemeClr>
                    </a:solidFill>
                  </a:tcPr>
                </a:tc>
                <a:extLst>
                  <a:ext uri="{0D108BD9-81ED-4DB2-BD59-A6C34878D82A}">
                    <a16:rowId xmlns:a16="http://schemas.microsoft.com/office/drawing/2014/main" xmlns="" val="10004"/>
                  </a:ext>
                </a:extLst>
              </a:tr>
              <a:tr h="910736">
                <a:tc>
                  <a:txBody>
                    <a:bodyPr/>
                    <a:lstStyle/>
                    <a:p>
                      <a:pPr algn="ctr"/>
                      <a:r>
                        <a:rPr kumimoji="0" lang="ru-RU" sz="1400" b="1" kern="1200" dirty="0">
                          <a:solidFill>
                            <a:srgbClr val="002060"/>
                          </a:solidFill>
                          <a:latin typeface="+mn-lt"/>
                          <a:ea typeface="+mn-ea"/>
                          <a:cs typeface="+mn-cs"/>
                        </a:rPr>
                        <a:t>5</a:t>
                      </a:r>
                    </a:p>
                  </a:txBody>
                  <a:tcPr anchor="ctr">
                    <a:solidFill>
                      <a:schemeClr val="bg1">
                        <a:lumMod val="85000"/>
                      </a:schemeClr>
                    </a:solidFill>
                  </a:tcPr>
                </a:tc>
                <a:tc>
                  <a:txBody>
                    <a:bodyPr/>
                    <a:lstStyle/>
                    <a:p>
                      <a:pPr algn="ctr"/>
                      <a:r>
                        <a:rPr lang="ru-RU" sz="1400" b="1" dirty="0">
                          <a:solidFill>
                            <a:srgbClr val="002060"/>
                          </a:solidFill>
                          <a:latin typeface="+mn-lt"/>
                        </a:rPr>
                        <a:t>Выводы</a:t>
                      </a:r>
                    </a:p>
                  </a:txBody>
                  <a:tcPr anchor="ctr">
                    <a:solidFill>
                      <a:schemeClr val="bg1">
                        <a:lumMod val="85000"/>
                      </a:schemeClr>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ru-RU" sz="1400" b="1" dirty="0">
                          <a:solidFill>
                            <a:srgbClr val="002060"/>
                          </a:solidFill>
                          <a:latin typeface="+mn-lt"/>
                        </a:rPr>
                        <a:t>Основные выводы и точки роста для совершенствования проектирования полимерного заводнения </a:t>
                      </a:r>
                    </a:p>
                  </a:txBody>
                  <a:tcPr anchor="ctr">
                    <a:solidFill>
                      <a:schemeClr val="bg1">
                        <a:lumMod val="85000"/>
                      </a:schemeClr>
                    </a:solidFill>
                  </a:tcPr>
                </a:tc>
                <a:extLst>
                  <a:ext uri="{0D108BD9-81ED-4DB2-BD59-A6C34878D82A}">
                    <a16:rowId xmlns:a16="http://schemas.microsoft.com/office/drawing/2014/main" xmlns="" val="2142309570"/>
                  </a:ext>
                </a:extLst>
              </a:tr>
            </a:tbl>
          </a:graphicData>
        </a:graphic>
      </p:graphicFrame>
      <p:sp>
        <p:nvSpPr>
          <p:cNvPr id="2" name="TextBox 1">
            <a:extLst>
              <a:ext uri="{FF2B5EF4-FFF2-40B4-BE49-F238E27FC236}">
                <a16:creationId xmlns:a16="http://schemas.microsoft.com/office/drawing/2014/main" xmlns="" id="{A10BCC16-FBB2-4E8A-A57E-E34DABB16580}"/>
              </a:ext>
            </a:extLst>
          </p:cNvPr>
          <p:cNvSpPr txBox="1"/>
          <p:nvPr/>
        </p:nvSpPr>
        <p:spPr>
          <a:xfrm>
            <a:off x="727267" y="754804"/>
            <a:ext cx="9577064" cy="415498"/>
          </a:xfrm>
          <a:prstGeom prst="rect">
            <a:avLst/>
          </a:prstGeom>
          <a:noFill/>
        </p:spPr>
        <p:txBody>
          <a:bodyPr wrap="square" rtlCol="0">
            <a:spAutoFit/>
          </a:bodyPr>
          <a:lstStyle/>
          <a:p>
            <a:r>
              <a:rPr lang="ru-RU" dirty="0">
                <a:solidFill>
                  <a:schemeClr val="bg1">
                    <a:lumMod val="50000"/>
                  </a:schemeClr>
                </a:solidFill>
              </a:rPr>
              <a:t>Цель и этапы выполнения работы</a:t>
            </a:r>
          </a:p>
        </p:txBody>
      </p:sp>
      <p:sp>
        <p:nvSpPr>
          <p:cNvPr id="3" name="TextBox 2">
            <a:extLst>
              <a:ext uri="{FF2B5EF4-FFF2-40B4-BE49-F238E27FC236}">
                <a16:creationId xmlns:a16="http://schemas.microsoft.com/office/drawing/2014/main" xmlns="" id="{C915FC87-5D3D-46E8-8DF9-58033E06F75B}"/>
              </a:ext>
            </a:extLst>
          </p:cNvPr>
          <p:cNvSpPr txBox="1"/>
          <p:nvPr/>
        </p:nvSpPr>
        <p:spPr>
          <a:xfrm>
            <a:off x="727267" y="1264058"/>
            <a:ext cx="9433048" cy="1600438"/>
          </a:xfrm>
          <a:prstGeom prst="rect">
            <a:avLst/>
          </a:prstGeom>
          <a:noFill/>
        </p:spPr>
        <p:txBody>
          <a:bodyPr wrap="square" rtlCol="0">
            <a:spAutoFit/>
          </a:bodyPr>
          <a:lstStyle/>
          <a:p>
            <a:r>
              <a:rPr lang="ru-RU" sz="1400" b="1" dirty="0">
                <a:solidFill>
                  <a:schemeClr val="bg1">
                    <a:lumMod val="50000"/>
                  </a:schemeClr>
                </a:solidFill>
              </a:rPr>
              <a:t>Цель доклада:</a:t>
            </a:r>
          </a:p>
          <a:p>
            <a:pPr algn="just"/>
            <a:r>
              <a:rPr lang="ru-RU" sz="1400" b="1" dirty="0">
                <a:solidFill>
                  <a:srgbClr val="002060"/>
                </a:solidFill>
              </a:rPr>
              <a:t>Предложить методы совершенствования анализа и прогноза мероприятий по полимерному заводнению на основе опыта проведённых работ с применение прикладного программного обеспечения.</a:t>
            </a:r>
          </a:p>
          <a:p>
            <a:endParaRPr lang="ru-RU" sz="1400" b="1" dirty="0">
              <a:solidFill>
                <a:schemeClr val="bg1">
                  <a:lumMod val="50000"/>
                </a:schemeClr>
              </a:solidFill>
            </a:endParaRPr>
          </a:p>
          <a:p>
            <a:endParaRPr lang="ru-RU" sz="1400" b="1" dirty="0">
              <a:solidFill>
                <a:schemeClr val="bg1">
                  <a:lumMod val="50000"/>
                </a:schemeClr>
              </a:solidFill>
            </a:endParaRPr>
          </a:p>
          <a:p>
            <a:endParaRPr lang="ru-RU" sz="1400" b="1" dirty="0">
              <a:solidFill>
                <a:schemeClr val="bg1">
                  <a:lumMod val="50000"/>
                </a:schemeClr>
              </a:solidFill>
            </a:endParaRPr>
          </a:p>
          <a:p>
            <a:r>
              <a:rPr lang="ru-RU" sz="1400" b="1" dirty="0">
                <a:solidFill>
                  <a:schemeClr val="bg1">
                    <a:lumMod val="50000"/>
                  </a:schemeClr>
                </a:solidFill>
              </a:rPr>
              <a:t>Структура доклада: </a:t>
            </a:r>
          </a:p>
        </p:txBody>
      </p:sp>
    </p:spTree>
    <p:extLst>
      <p:ext uri="{BB962C8B-B14F-4D97-AF65-F5344CB8AC3E}">
        <p14:creationId xmlns:p14="http://schemas.microsoft.com/office/powerpoint/2010/main" val="275777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415498"/>
          </a:xfrm>
          <a:prstGeom prst="rect">
            <a:avLst/>
          </a:prstGeom>
          <a:noFill/>
        </p:spPr>
        <p:txBody>
          <a:bodyPr wrap="square" rtlCol="0">
            <a:spAutoFit/>
          </a:bodyPr>
          <a:lstStyle/>
          <a:p>
            <a:r>
              <a:rPr lang="ru-RU" b="1" dirty="0">
                <a:solidFill>
                  <a:schemeClr val="bg1">
                    <a:lumMod val="50000"/>
                  </a:schemeClr>
                </a:solidFill>
              </a:rPr>
              <a:t>Полимерное заводнение</a:t>
            </a:r>
          </a:p>
        </p:txBody>
      </p:sp>
      <p:pic>
        <p:nvPicPr>
          <p:cNvPr id="10" name="Рисунок 9">
            <a:extLst>
              <a:ext uri="{FF2B5EF4-FFF2-40B4-BE49-F238E27FC236}">
                <a16:creationId xmlns:a16="http://schemas.microsoft.com/office/drawing/2014/main" xmlns="" id="{FFA05B46-59D2-40B8-9585-906AB7706BE9}"/>
              </a:ext>
            </a:extLst>
          </p:cNvPr>
          <p:cNvPicPr>
            <a:picLocks noChangeAspect="1"/>
          </p:cNvPicPr>
          <p:nvPr/>
        </p:nvPicPr>
        <p:blipFill>
          <a:blip r:embed="rId4"/>
          <a:stretch>
            <a:fillRect/>
          </a:stretch>
        </p:blipFill>
        <p:spPr>
          <a:xfrm>
            <a:off x="285609" y="1177802"/>
            <a:ext cx="10117417" cy="5344841"/>
          </a:xfrm>
          <a:prstGeom prst="rect">
            <a:avLst/>
          </a:prstGeom>
        </p:spPr>
      </p:pic>
    </p:spTree>
    <p:extLst>
      <p:ext uri="{BB962C8B-B14F-4D97-AF65-F5344CB8AC3E}">
        <p14:creationId xmlns:p14="http://schemas.microsoft.com/office/powerpoint/2010/main" val="52209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415498"/>
          </a:xfrm>
          <a:prstGeom prst="rect">
            <a:avLst/>
          </a:prstGeom>
          <a:noFill/>
        </p:spPr>
        <p:txBody>
          <a:bodyPr wrap="square" rtlCol="0">
            <a:spAutoFit/>
          </a:bodyPr>
          <a:lstStyle/>
          <a:p>
            <a:r>
              <a:rPr lang="ru-RU" b="1" dirty="0">
                <a:solidFill>
                  <a:schemeClr val="bg1">
                    <a:lumMod val="50000"/>
                  </a:schemeClr>
                </a:solidFill>
              </a:rPr>
              <a:t>Концепция реализации проектов полимерного заводнения</a:t>
            </a:r>
          </a:p>
        </p:txBody>
      </p:sp>
      <p:pic>
        <p:nvPicPr>
          <p:cNvPr id="6" name="Рисунок 5">
            <a:extLst>
              <a:ext uri="{FF2B5EF4-FFF2-40B4-BE49-F238E27FC236}">
                <a16:creationId xmlns:a16="http://schemas.microsoft.com/office/drawing/2014/main" xmlns="" id="{20548890-8407-4188-B91D-2298729ACD18}"/>
              </a:ext>
            </a:extLst>
          </p:cNvPr>
          <p:cNvPicPr>
            <a:picLocks noChangeAspect="1"/>
          </p:cNvPicPr>
          <p:nvPr/>
        </p:nvPicPr>
        <p:blipFill>
          <a:blip r:embed="rId4"/>
          <a:stretch>
            <a:fillRect/>
          </a:stretch>
        </p:blipFill>
        <p:spPr>
          <a:xfrm>
            <a:off x="243029" y="1430232"/>
            <a:ext cx="10202578" cy="4898553"/>
          </a:xfrm>
          <a:prstGeom prst="rect">
            <a:avLst/>
          </a:prstGeom>
        </p:spPr>
      </p:pic>
    </p:spTree>
    <p:extLst>
      <p:ext uri="{BB962C8B-B14F-4D97-AF65-F5344CB8AC3E}">
        <p14:creationId xmlns:p14="http://schemas.microsoft.com/office/powerpoint/2010/main" val="110582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Н</a:t>
            </a:r>
          </a:p>
        </p:txBody>
      </p:sp>
      <p:pic>
        <p:nvPicPr>
          <p:cNvPr id="9" name="Рисунок 8">
            <a:extLst>
              <a:ext uri="{FF2B5EF4-FFF2-40B4-BE49-F238E27FC236}">
                <a16:creationId xmlns:a16="http://schemas.microsoft.com/office/drawing/2014/main" xmlns="" id="{6DA46E2E-B9CA-4230-8E31-912C158200C3}"/>
              </a:ext>
            </a:extLst>
          </p:cNvPr>
          <p:cNvPicPr>
            <a:picLocks noChangeAspect="1"/>
          </p:cNvPicPr>
          <p:nvPr/>
        </p:nvPicPr>
        <p:blipFill>
          <a:blip r:embed="rId4"/>
          <a:stretch>
            <a:fillRect/>
          </a:stretch>
        </p:blipFill>
        <p:spPr>
          <a:xfrm>
            <a:off x="300787" y="1527595"/>
            <a:ext cx="10087061" cy="5209702"/>
          </a:xfrm>
          <a:prstGeom prst="rect">
            <a:avLst/>
          </a:prstGeom>
        </p:spPr>
      </p:pic>
    </p:spTree>
    <p:extLst>
      <p:ext uri="{BB962C8B-B14F-4D97-AF65-F5344CB8AC3E}">
        <p14:creationId xmlns:p14="http://schemas.microsoft.com/office/powerpoint/2010/main" val="23568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З</a:t>
            </a:r>
          </a:p>
        </p:txBody>
      </p:sp>
      <p:pic>
        <p:nvPicPr>
          <p:cNvPr id="8" name="Рисунок 7">
            <a:extLst>
              <a:ext uri="{FF2B5EF4-FFF2-40B4-BE49-F238E27FC236}">
                <a16:creationId xmlns:a16="http://schemas.microsoft.com/office/drawing/2014/main" xmlns="" id="{591BDBB9-0D1F-43D8-BDEC-A4DB3BBF51DA}"/>
              </a:ext>
            </a:extLst>
          </p:cNvPr>
          <p:cNvPicPr>
            <a:picLocks noChangeAspect="1"/>
          </p:cNvPicPr>
          <p:nvPr/>
        </p:nvPicPr>
        <p:blipFill>
          <a:blip r:embed="rId4"/>
          <a:stretch>
            <a:fillRect/>
          </a:stretch>
        </p:blipFill>
        <p:spPr>
          <a:xfrm>
            <a:off x="284142" y="1598345"/>
            <a:ext cx="10125116" cy="5265420"/>
          </a:xfrm>
          <a:prstGeom prst="rect">
            <a:avLst/>
          </a:prstGeom>
        </p:spPr>
      </p:pic>
    </p:spTree>
    <p:extLst>
      <p:ext uri="{BB962C8B-B14F-4D97-AF65-F5344CB8AC3E}">
        <p14:creationId xmlns:p14="http://schemas.microsoft.com/office/powerpoint/2010/main" val="186188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К-З</a:t>
            </a:r>
          </a:p>
        </p:txBody>
      </p:sp>
      <p:pic>
        <p:nvPicPr>
          <p:cNvPr id="8" name="Рисунок 7">
            <a:extLst>
              <a:ext uri="{FF2B5EF4-FFF2-40B4-BE49-F238E27FC236}">
                <a16:creationId xmlns:a16="http://schemas.microsoft.com/office/drawing/2014/main" xmlns="" id="{FC54B127-60C5-4743-BDB5-E661D5F7300E}"/>
              </a:ext>
            </a:extLst>
          </p:cNvPr>
          <p:cNvPicPr>
            <a:picLocks noChangeAspect="1"/>
          </p:cNvPicPr>
          <p:nvPr/>
        </p:nvPicPr>
        <p:blipFill>
          <a:blip r:embed="rId4"/>
          <a:stretch>
            <a:fillRect/>
          </a:stretch>
        </p:blipFill>
        <p:spPr>
          <a:xfrm>
            <a:off x="423384" y="1438422"/>
            <a:ext cx="10135232" cy="5315808"/>
          </a:xfrm>
          <a:prstGeom prst="rect">
            <a:avLst/>
          </a:prstGeom>
        </p:spPr>
      </p:pic>
    </p:spTree>
    <p:extLst>
      <p:ext uri="{BB962C8B-B14F-4D97-AF65-F5344CB8AC3E}">
        <p14:creationId xmlns:p14="http://schemas.microsoft.com/office/powerpoint/2010/main" val="93175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MAIN1\tranzit\Актуальные технологии\Фирстиль\ББ АТ\шапк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7" y="859681"/>
            <a:ext cx="10153650" cy="429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A10BCC16-FBB2-4E8A-A57E-E34DABB16580}"/>
              </a:ext>
            </a:extLst>
          </p:cNvPr>
          <p:cNvSpPr txBox="1"/>
          <p:nvPr/>
        </p:nvSpPr>
        <p:spPr>
          <a:xfrm>
            <a:off x="727267" y="728604"/>
            <a:ext cx="9577064" cy="738664"/>
          </a:xfrm>
          <a:prstGeom prst="rect">
            <a:avLst/>
          </a:prstGeom>
          <a:noFill/>
        </p:spPr>
        <p:txBody>
          <a:bodyPr wrap="square" rtlCol="0">
            <a:spAutoFit/>
          </a:bodyPr>
          <a:lstStyle/>
          <a:p>
            <a:r>
              <a:rPr lang="ru-RU" b="1" dirty="0">
                <a:solidFill>
                  <a:schemeClr val="bg1">
                    <a:lumMod val="50000"/>
                  </a:schemeClr>
                </a:solidFill>
              </a:rPr>
              <a:t>Опыт реализации проектов полимерного заводнения</a:t>
            </a:r>
          </a:p>
          <a:p>
            <a:r>
              <a:rPr lang="ru-RU" b="1" dirty="0">
                <a:solidFill>
                  <a:schemeClr val="bg1">
                    <a:lumMod val="50000"/>
                  </a:schemeClr>
                </a:solidFill>
              </a:rPr>
              <a:t>Месторождение К-В</a:t>
            </a:r>
          </a:p>
        </p:txBody>
      </p:sp>
      <p:pic>
        <p:nvPicPr>
          <p:cNvPr id="8" name="Рисунок 7">
            <a:extLst>
              <a:ext uri="{FF2B5EF4-FFF2-40B4-BE49-F238E27FC236}">
                <a16:creationId xmlns:a16="http://schemas.microsoft.com/office/drawing/2014/main" xmlns="" id="{27E1806D-BB3C-42C9-8F08-E99E9DD201C5}"/>
              </a:ext>
            </a:extLst>
          </p:cNvPr>
          <p:cNvPicPr>
            <a:picLocks noChangeAspect="1"/>
          </p:cNvPicPr>
          <p:nvPr/>
        </p:nvPicPr>
        <p:blipFill>
          <a:blip r:embed="rId4"/>
          <a:stretch>
            <a:fillRect/>
          </a:stretch>
        </p:blipFill>
        <p:spPr>
          <a:xfrm>
            <a:off x="337857" y="1620651"/>
            <a:ext cx="10153650" cy="5325468"/>
          </a:xfrm>
          <a:prstGeom prst="rect">
            <a:avLst/>
          </a:prstGeom>
        </p:spPr>
      </p:pic>
    </p:spTree>
    <p:extLst>
      <p:ext uri="{BB962C8B-B14F-4D97-AF65-F5344CB8AC3E}">
        <p14:creationId xmlns:p14="http://schemas.microsoft.com/office/powerpoint/2010/main" val="34288369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ктуальные Технологии">
      <a:majorFont>
        <a:latin typeface="SF Compact Text"/>
        <a:ea typeface=""/>
        <a:cs typeface=""/>
      </a:majorFont>
      <a:minorFont>
        <a:latin typeface="SF Compact Tex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3198</TotalTime>
  <Words>1713</Words>
  <Application>Microsoft Office PowerPoint</Application>
  <PresentationFormat>Произвольный</PresentationFormat>
  <Paragraphs>171</Paragraphs>
  <Slides>27</Slides>
  <Notes>25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Tahoma</vt:lpstr>
      <vt:lpstr>SF Compact Text</vt:lpstr>
      <vt:lpstr>Calibri</vt:lpstr>
      <vt:lpstr>Times New Roman</vt:lpstr>
      <vt:lpstr>Roboto</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КОНЦЕПЦИЯ  И ОСНОВНЫЕ  НАПРАВЛЕНИЯ  РАЗВИТИЯ</dc:title>
  <dc:creator>Пользователь</dc:creator>
  <cp:lastModifiedBy>Туркпенбаева Бибигуль Жапаровна</cp:lastModifiedBy>
  <cp:revision>112</cp:revision>
  <cp:lastPrinted>2022-01-19T06:59:14Z</cp:lastPrinted>
  <dcterms:created xsi:type="dcterms:W3CDTF">2019-10-24T12:17:17Z</dcterms:created>
  <dcterms:modified xsi:type="dcterms:W3CDTF">2022-09-05T04:12:06Z</dcterms:modified>
</cp:coreProperties>
</file>