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57" r:id="rId4"/>
    <p:sldId id="263" r:id="rId5"/>
    <p:sldId id="264" r:id="rId6"/>
    <p:sldId id="265" r:id="rId7"/>
    <p:sldId id="266" r:id="rId8"/>
    <p:sldId id="271" r:id="rId9"/>
    <p:sldId id="261" r:id="rId10"/>
    <p:sldId id="267" r:id="rId11"/>
    <p:sldId id="268" r:id="rId12"/>
    <p:sldId id="262" r:id="rId13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E9EBF5"/>
    <a:srgbClr val="DAE3F3"/>
    <a:srgbClr val="E6E6E6"/>
    <a:srgbClr val="4472C4"/>
    <a:srgbClr val="A7ABB9"/>
    <a:srgbClr val="FFF5BE"/>
    <a:srgbClr val="FFECB2"/>
    <a:srgbClr val="FFFFC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7C4E2-985A-4EBC-A010-4A88CB06D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5B0842-CD2B-426D-A290-CAF5CAF53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E1254-9E3D-463F-8C01-80A48F1AB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8423B-4938-4703-A283-E19098DE8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34AC93-6D67-4075-8F63-92068A48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81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E9183-87C9-44E5-9C36-1A295260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DF82C0-633A-495B-87C8-500EF12EC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A5E0A7-CC8D-4919-BD8A-DF03A0A6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07D8D-5C60-4C66-B8D3-DCAC82705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C6BB07-A3DB-4D4E-934A-D7E6782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9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96B61B-78B6-44A3-8860-94036B729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8F1B49-CD14-4D12-B83D-5087CF503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049482-AF82-4255-A123-FE66B979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AC1101-ABE2-4056-8F4E-19EBA6EA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E32ED7-B353-4D5B-902C-9D42086A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7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76843-6641-46BF-878A-62DDB351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132B2C-8AAE-44E1-A7E8-865DB840F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4D32F-DBD2-4219-ABFD-91DB1E35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31BA05-7BD1-4E5C-B35B-85857F06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73787F-5AD3-446E-AF5A-258ED28F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1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83963-DF37-448A-BB74-9DADD846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8C2BA3-C64A-4896-A1E2-17FA99EE0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1DE47-2663-4A4A-B114-F52AACFC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B8B2DB-B229-469D-B5F3-4B860023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A31AF3-3F03-414D-9805-7F6E2518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0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27B75-A102-4338-9FC8-4BBEDF66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D22B1-57A3-4648-8990-B06436888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270AF6-37A8-4222-A9A8-F32756ACD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F3BBCA-A019-431F-A6A5-66A22152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769069-39F6-4620-B63F-37980271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C95F9F-B60A-41B1-B554-0082187D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42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B2EE5-ED25-435F-93B0-AA26C83A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D861C3-9484-4A92-80AE-054B5B08F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37F405-8A5D-452F-A867-8C931950B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254D0F-0D95-4A88-B8D0-D462F22A2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68D23D-C68C-4E4D-BE7B-5FA24EEEF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42862A-2DAC-4521-9303-875C4C63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64EECB-0AD7-4E7E-89B7-1CD51CD4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9203A9-20F4-4FF8-9441-97AC92CA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4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90118-8DBC-4CFC-AFD3-20A2E267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529263-898E-4151-86B0-41E88657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7C667E-08D3-4B34-84E0-CC71E224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DCF53C-AEA4-4D13-8E5E-3BBD304A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0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AAEC4E-412A-4925-9684-4D2BE25C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45912B-354A-4E13-BBC7-9B24A553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4D4A14-02E4-488B-9F09-D084AB18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D0F17-9B99-4AC8-A035-84A6D168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B2B9E-EB32-4301-BA25-A5FB95596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11B5E7-19B9-4D87-B72E-2DACD1A0D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93531F-6420-49E3-8B5F-5B03D1C3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232FFC-744E-41F0-91AA-F4523725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798859-A3B3-4277-BFF5-A733AE08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0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6B472-437E-443B-91A1-5BF0F237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3FBEA69-C5B3-4ED0-84A8-3EE4988B8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2EAC43-D65C-44F3-BD28-83674F805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517FB2-7814-4A70-A7BA-1F5683F1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3362DF-9EEC-42E2-8D3B-66D6AE5F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1C9A82-97CE-4FD7-A47C-67E58007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56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1BAC8-0306-459A-BF9C-EC0B453D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6953E8-1C9B-4FAF-8033-1163357B1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8D124-26BB-4A51-B18D-6894F7E60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48DA-AD98-4490-A679-DE857F65C989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A24941-0363-4751-9643-923F5991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E3DF61-6A80-4D90-A7AD-C25B1AB92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98CD7-1AD3-4086-9979-32E547940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0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mgen.k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mgen.k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текст, внутренний, дисплей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ECF8E52B-3628-44CB-AECC-AD6CABC2A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93A561-84A9-4CE2-AFB1-D089B19D9EA1}"/>
              </a:ext>
            </a:extLst>
          </p:cNvPr>
          <p:cNvSpPr/>
          <p:nvPr/>
        </p:nvSpPr>
        <p:spPr>
          <a:xfrm>
            <a:off x="6201822" y="4463905"/>
            <a:ext cx="59776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Международной онлайн-конференции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048CEA-CFFB-4E20-89E1-4116695C7D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48590" y="331618"/>
            <a:ext cx="3143410" cy="55869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F7815E-4D73-4677-B83C-849FEC564FA7}"/>
              </a:ext>
            </a:extLst>
          </p:cNvPr>
          <p:cNvSpPr/>
          <p:nvPr/>
        </p:nvSpPr>
        <p:spPr>
          <a:xfrm>
            <a:off x="9401236" y="390179"/>
            <a:ext cx="27433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19 ноября 2021 г.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8EFDEB5-7131-4389-BE40-908A2CBAE16E}"/>
              </a:ext>
            </a:extLst>
          </p:cNvPr>
          <p:cNvSpPr/>
          <p:nvPr/>
        </p:nvSpPr>
        <p:spPr>
          <a:xfrm>
            <a:off x="6201822" y="5218597"/>
            <a:ext cx="597763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«ИННОВАЦИОННЫЕ ТЕХНОЛОГИИ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НЕФТЕГАЗОВОЙ ОТРАСЛИ.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внедрения и перспективы развития.»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6DCA606-4E6B-49B5-8FB5-351C422D3B6D}"/>
              </a:ext>
            </a:extLst>
          </p:cNvPr>
          <p:cNvCxnSpPr>
            <a:cxnSpLocks/>
          </p:cNvCxnSpPr>
          <p:nvPr/>
        </p:nvCxnSpPr>
        <p:spPr>
          <a:xfrm>
            <a:off x="6926890" y="5180671"/>
            <a:ext cx="450853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10B005-3BDA-4DFA-B80D-E1EF4B1464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8" y="101257"/>
            <a:ext cx="889444" cy="10350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90F8C0-FE75-4854-A783-EED1D33279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78" y="62395"/>
            <a:ext cx="889444" cy="110081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FAC2C40-1C3D-4132-9A83-BB83A9BEF9E4}"/>
              </a:ext>
            </a:extLst>
          </p:cNvPr>
          <p:cNvSpPr/>
          <p:nvPr/>
        </p:nvSpPr>
        <p:spPr>
          <a:xfrm>
            <a:off x="6201822" y="6266632"/>
            <a:ext cx="5977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ТОО «КМГ Инжиниринг»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«КазНИПИмунайгаз» 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A05949-91A6-49BC-8AC0-0068552F5A71}"/>
              </a:ext>
            </a:extLst>
          </p:cNvPr>
          <p:cNvCxnSpPr>
            <a:cxnSpLocks/>
          </p:cNvCxnSpPr>
          <p:nvPr/>
        </p:nvCxnSpPr>
        <p:spPr>
          <a:xfrm>
            <a:off x="6926890" y="6237590"/>
            <a:ext cx="450853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4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23BFAE2-C311-450D-9773-EEE7498C6287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FA806BB-8B5A-44D3-BB54-53120EE839EE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55" name="Head of Business Development">
                <a:extLst>
                  <a:ext uri="{FF2B5EF4-FFF2-40B4-BE49-F238E27FC236}">
                    <a16:creationId xmlns:a16="http://schemas.microsoft.com/office/drawing/2014/main" id="{A5DF8941-E24C-4FF1-A66A-04AA91A8A6CD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E6DCB195-DD4C-4CB4-884A-F573AE5F5346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6AFB6C85-DE8D-4C22-8BAB-47A1282F7D11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54" name="Head of Business Development">
              <a:extLst>
                <a:ext uri="{FF2B5EF4-FFF2-40B4-BE49-F238E27FC236}">
                  <a16:creationId xmlns:a16="http://schemas.microsoft.com/office/drawing/2014/main" id="{BA7B87C6-E9C5-47CB-AC7A-060BA4717426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5506" y="1414837"/>
            <a:ext cx="11168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Секционное заседание №2 «Инновационные технологии разработки нефтяных и газовых месторождений»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продолжение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5212"/>
              </p:ext>
            </p:extLst>
          </p:nvPr>
        </p:nvGraphicFramePr>
        <p:xfrm>
          <a:off x="218089" y="2086666"/>
          <a:ext cx="11075894" cy="450700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27632">
                  <a:extLst>
                    <a:ext uri="{9D8B030D-6E8A-4147-A177-3AD203B41FA5}">
                      <a16:colId xmlns:a16="http://schemas.microsoft.com/office/drawing/2014/main" val="1020458919"/>
                    </a:ext>
                  </a:extLst>
                </a:gridCol>
                <a:gridCol w="5828081">
                  <a:extLst>
                    <a:ext uri="{9D8B030D-6E8A-4147-A177-3AD203B41FA5}">
                      <a16:colId xmlns:a16="http://schemas.microsoft.com/office/drawing/2014/main" val="1403038838"/>
                    </a:ext>
                  </a:extLst>
                </a:gridCol>
                <a:gridCol w="2377487">
                  <a:extLst>
                    <a:ext uri="{9D8B030D-6E8A-4147-A177-3AD203B41FA5}">
                      <a16:colId xmlns:a16="http://schemas.microsoft.com/office/drawing/2014/main" val="4179183719"/>
                    </a:ext>
                  </a:extLst>
                </a:gridCol>
                <a:gridCol w="1942694">
                  <a:extLst>
                    <a:ext uri="{9D8B030D-6E8A-4147-A177-3AD203B41FA5}">
                      <a16:colId xmlns:a16="http://schemas.microsoft.com/office/drawing/2014/main" val="3216618573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выступления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Спикер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extLst>
                  <a:ext uri="{0D108BD9-81ED-4DB2-BD59-A6C34878D82A}">
                    <a16:rowId xmlns:a16="http://schemas.microsoft.com/office/drawing/2014/main" val="325210097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15.20-15.40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Новые физико-химические технологии в нефтяной отрасли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New physical-chemical technologies in the oil industry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Магадова Любовь Абдулаевна, д.х.н.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Куликов Александр Николаевич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д.т.н.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РГУ им. И.М. Губкина,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207371193"/>
                  </a:ext>
                </a:extLst>
              </a:tr>
              <a:tr h="9388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15.40-16.00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перспективе организации производства полисахарида – геллана из отечественного сырья для нефтегазовой отрасли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perspective of organization of polysaccharide – gellan production from domestic raw materials for oil and gas industry</a:t>
                      </a:r>
                      <a:endParaRPr lang="ru-RU" sz="1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Кудайбергенов Саркыт Елекенович, 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д.х.н., проф.,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 «Институт полимерных материалов и технологий,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Алматы,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extLst>
                  <a:ext uri="{0D108BD9-81ED-4DB2-BD59-A6C34878D82A}">
                    <a16:rowId xmlns:a16="http://schemas.microsoft.com/office/drawing/2014/main" val="938684240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16.00-16.20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Тектоническое районирование палеозоид Казахстана и его нефтегазоносных регионов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Tectonic zoning of paleozoids of kazakhstan and its oil and gas-bearing regions</a:t>
                      </a:r>
                      <a:endParaRPr lang="ru-RU" sz="1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Коробкин Валерий Васильевич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Д.т.н., профессор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Казахстанско-Британский технический университет (КБТУ),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Алматы,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extLst>
                  <a:ext uri="{0D108BD9-81ED-4DB2-BD59-A6C34878D82A}">
                    <a16:rowId xmlns:a16="http://schemas.microsoft.com/office/drawing/2014/main" val="2495721171"/>
                  </a:ext>
                </a:extLst>
              </a:tr>
              <a:tr h="1408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16.20-16.40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Результаты проведения трассерных исследований на единичных скважинах с разделяющими химическими индикаторами для оценки эффективности ПАВ-полимерного воздействия на Холмогорском месторождении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results of single well chemical tracer tests for evaluating efficiency of surfactant-polymer flooding at the Kholmogorskoye field</a:t>
                      </a:r>
                      <a:endParaRPr lang="ru-RU" sz="1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Громан Андрей Андреевич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Руководитель технологического офиса МУН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«Гаспромнефть-Технологические партнерства»,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г.Санкт – Петербург,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extLst>
                  <a:ext uri="{0D108BD9-81ED-4DB2-BD59-A6C34878D82A}">
                    <a16:rowId xmlns:a16="http://schemas.microsoft.com/office/drawing/2014/main" val="2956279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23BFAE2-C311-450D-9773-EEE7498C6287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FA806BB-8B5A-44D3-BB54-53120EE839EE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55" name="Head of Business Development">
                <a:extLst>
                  <a:ext uri="{FF2B5EF4-FFF2-40B4-BE49-F238E27FC236}">
                    <a16:creationId xmlns:a16="http://schemas.microsoft.com/office/drawing/2014/main" id="{A5DF8941-E24C-4FF1-A66A-04AA91A8A6CD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E6DCB195-DD4C-4CB4-884A-F573AE5F5346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6AFB6C85-DE8D-4C22-8BAB-47A1282F7D11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54" name="Head of Business Development">
              <a:extLst>
                <a:ext uri="{FF2B5EF4-FFF2-40B4-BE49-F238E27FC236}">
                  <a16:creationId xmlns:a16="http://schemas.microsoft.com/office/drawing/2014/main" id="{BA7B87C6-E9C5-47CB-AC7A-060BA4717426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5506" y="1414837"/>
            <a:ext cx="11168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Секционное заседание №2 «Инновационные технологии разработки нефтяных и газовых месторождений»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продолжение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053055"/>
              </p:ext>
            </p:extLst>
          </p:nvPr>
        </p:nvGraphicFramePr>
        <p:xfrm>
          <a:off x="398751" y="2009556"/>
          <a:ext cx="10799063" cy="461329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65386">
                  <a:extLst>
                    <a:ext uri="{9D8B030D-6E8A-4147-A177-3AD203B41FA5}">
                      <a16:colId xmlns:a16="http://schemas.microsoft.com/office/drawing/2014/main" val="2150916276"/>
                    </a:ext>
                  </a:extLst>
                </a:gridCol>
                <a:gridCol w="4020626">
                  <a:extLst>
                    <a:ext uri="{9D8B030D-6E8A-4147-A177-3AD203B41FA5}">
                      <a16:colId xmlns:a16="http://schemas.microsoft.com/office/drawing/2014/main" val="3717176140"/>
                    </a:ext>
                  </a:extLst>
                </a:gridCol>
                <a:gridCol w="2531934">
                  <a:extLst>
                    <a:ext uri="{9D8B030D-6E8A-4147-A177-3AD203B41FA5}">
                      <a16:colId xmlns:a16="http://schemas.microsoft.com/office/drawing/2014/main" val="1251508850"/>
                    </a:ext>
                  </a:extLst>
                </a:gridCol>
                <a:gridCol w="2681117">
                  <a:extLst>
                    <a:ext uri="{9D8B030D-6E8A-4147-A177-3AD203B41FA5}">
                      <a16:colId xmlns:a16="http://schemas.microsoft.com/office/drawing/2014/main" val="1139018162"/>
                    </a:ext>
                  </a:extLst>
                </a:gridCol>
              </a:tblGrid>
              <a:tr h="212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выступления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Спикер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200227604"/>
                  </a:ext>
                </a:extLst>
              </a:tr>
              <a:tr h="768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16.40-17.00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Экспресс-диагностика обрыва-отворота штанг на скважинах, оборудованных ШГН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Rapid rod break-out diagnostics in wells equipped with sucker-rod pumps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Галеев Ахметсалим Сабирович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д.т.н., проф.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 государственный нефтяной институт,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Альметьевск, Республика Татарстан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096508624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17.00-17.20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Сопоставление различных подходов численного моделирования методов повышения нефтеотдачи</a:t>
                      </a:r>
                      <a:endParaRPr lang="en-US" sz="1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Comparison of various approaches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 numerical modeling of </a:t>
                      </a:r>
                      <a:r>
                        <a:rPr lang="en-US" sz="1200" b="0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eor</a:t>
                      </a:r>
                      <a:r>
                        <a:rPr lang="en-US" sz="1200" b="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methods</a:t>
                      </a:r>
                      <a:endParaRPr lang="ru-RU" sz="1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Терентьев Алексей Алексеевич 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ведущий инженер отдела разработки месторождений высоковязкой нефти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«СамараНИПИнефть»,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Самара,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706203543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17.20-17.40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99185" algn="l"/>
                        </a:tabLs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композиций КПАВ-АПАВ со сверхнизким межфазным натяжением на основе концепции HLD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99185" algn="l"/>
                        </a:tabLst>
                      </a:pPr>
                      <a:r>
                        <a:rPr lang="kk-KZ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Creation of cationic and anionic surfactant compositions with ultra-low interfacial tension based on the HLD concept</a:t>
                      </a:r>
                      <a:endParaRPr lang="ru-RU" sz="1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Лобова Юлия Валентиновна,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специалист лаборатории физико-химических методов увеличения нефтеотдачи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ВНИИнефть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624169780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17.40-18.00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Первый опыт реализации технологии бурения разветвленных каналов сверхмалого диаметра и радиуса кривизны в Республике Казахстан с учетом геологических особенностей месторождений </a:t>
                      </a:r>
                      <a:r>
                        <a:rPr lang="ru-RU" sz="11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Кызылординской</a:t>
                      </a:r>
                      <a:r>
                        <a:rPr lang="ru-RU" sz="11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first experience in the implementation of the technology of drilling branched channels of ultra-small diameter and radius of curvature in the </a:t>
                      </a:r>
                      <a:r>
                        <a:rPr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RoK</a:t>
                      </a:r>
                      <a:r>
                        <a:rPr lang="ru-RU" sz="11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taking into account the geological features of the fields of Kyzylorda region</a:t>
                      </a:r>
                      <a:endParaRPr lang="ru-RU" sz="11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Фурман Кирилл Михайлович,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Директор по развитию бизнеса в Центральной Азии </a:t>
                      </a: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Перфобур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Сервис»,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Сургут, РФ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83606751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Закрытие конференции. Результат онлайн голосование участников в номинаций «Лучший докладчик», «Лучшая инновационная технология» на сайте www.kmgen.kz</a:t>
                      </a: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543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12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7F1778E-8744-4A8F-B375-EA93F93B93B6}"/>
              </a:ext>
            </a:extLst>
          </p:cNvPr>
          <p:cNvSpPr/>
          <p:nvPr/>
        </p:nvSpPr>
        <p:spPr>
          <a:xfrm>
            <a:off x="439895" y="4160779"/>
            <a:ext cx="354943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2B6E768-CE8B-46D5-8319-6851AA58CE94}"/>
              </a:ext>
            </a:extLst>
          </p:cNvPr>
          <p:cNvSpPr/>
          <p:nvPr/>
        </p:nvSpPr>
        <p:spPr>
          <a:xfrm>
            <a:off x="9655656" y="6082268"/>
            <a:ext cx="199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ТОО «КМГ Инжиниринг» </a:t>
            </a:r>
          </a:p>
          <a:p>
            <a:pPr algn="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«КазНИПИмунайгаз»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FBCF88-6779-4A52-B868-2CF0388EDB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7"/>
            <a:ext cx="761796" cy="8865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F6300-7B8C-4476-8E3F-D3DA0E176E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85" y="263978"/>
            <a:ext cx="705053" cy="8726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7160"/>
            <a:ext cx="12192000" cy="688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640" y="-37216"/>
            <a:ext cx="3642358" cy="43285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7F1778E-8744-4A8F-B375-EA93F93B93B6}"/>
              </a:ext>
            </a:extLst>
          </p:cNvPr>
          <p:cNvSpPr/>
          <p:nvPr/>
        </p:nvSpPr>
        <p:spPr>
          <a:xfrm>
            <a:off x="8714231" y="26792"/>
            <a:ext cx="3047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Приглашаем к сотрудничеству</a:t>
            </a: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0226566D-B476-4F78-85F5-C4EA9C827A97}"/>
              </a:ext>
            </a:extLst>
          </p:cNvPr>
          <p:cNvSpPr/>
          <p:nvPr/>
        </p:nvSpPr>
        <p:spPr>
          <a:xfrm>
            <a:off x="8549640" y="396463"/>
            <a:ext cx="3642360" cy="169569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28600" dist="165100" dir="2880000" sx="104000" sy="104000" algn="ctr" rotWithShape="0">
              <a:srgbClr val="000000">
                <a:alpha val="11000"/>
              </a:srgbClr>
            </a:outerShdw>
          </a:effectLst>
        </p:spPr>
        <p:txBody>
          <a:bodyPr tIns="91439" bIns="91439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5B4DB61-91B6-4544-B64C-01E122BFBC3A}"/>
              </a:ext>
            </a:extLst>
          </p:cNvPr>
          <p:cNvSpPr/>
          <p:nvPr/>
        </p:nvSpPr>
        <p:spPr>
          <a:xfrm>
            <a:off x="8641062" y="402886"/>
            <a:ext cx="3887855" cy="168284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 Казахстан, 130000,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г. Актау, 35 микрорайон, здание 6/1.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Филиал ТОО «КМГ Инжиниринг»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«КазНИПИмунайгаз»</a:t>
            </a:r>
          </a:p>
          <a:p>
            <a:r>
              <a:rPr lang="kk-KZ" sz="1400" dirty="0"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8 (7292) 470-280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Контактные телефоны: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(7292) 470-265, 8 (7292) 470-222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974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">
            <a:extLst>
              <a:ext uri="{FF2B5EF4-FFF2-40B4-BE49-F238E27FC236}">
                <a16:creationId xmlns:a16="http://schemas.microsoft.com/office/drawing/2014/main" id="{13F0D153-1CDA-4086-AE13-BB25E2207021}"/>
              </a:ext>
            </a:extLst>
          </p:cNvPr>
          <p:cNvSpPr/>
          <p:nvPr/>
        </p:nvSpPr>
        <p:spPr>
          <a:xfrm>
            <a:off x="539861" y="2093307"/>
            <a:ext cx="8784321" cy="375694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ffectLst>
            <a:outerShdw blurRad="228600" dist="165100" dir="2880000" sx="104000" sy="104000" algn="ctr" rotWithShape="0">
              <a:srgbClr val="000000">
                <a:alpha val="11000"/>
              </a:srgbClr>
            </a:outerShdw>
          </a:effectLst>
        </p:spPr>
        <p:txBody>
          <a:bodyPr tIns="91439" bIns="91439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6451600"/>
            <a:ext cx="539862" cy="406400"/>
            <a:chOff x="0" y="6451600"/>
            <a:chExt cx="539862" cy="4064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38F4252-AC8B-4DB8-B676-0FA568FF5BDF}"/>
                </a:ext>
              </a:extLst>
            </p:cNvPr>
            <p:cNvSpPr/>
            <p:nvPr/>
          </p:nvSpPr>
          <p:spPr>
            <a:xfrm>
              <a:off x="0" y="6451600"/>
              <a:ext cx="539862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Epoch…">
              <a:extLst>
                <a:ext uri="{FF2B5EF4-FFF2-40B4-BE49-F238E27FC236}">
                  <a16:creationId xmlns:a16="http://schemas.microsoft.com/office/drawing/2014/main" id="{53553042-B705-4C89-BD4B-905766DB9EC5}"/>
                </a:ext>
              </a:extLst>
            </p:cNvPr>
            <p:cNvSpPr txBox="1"/>
            <p:nvPr/>
          </p:nvSpPr>
          <p:spPr>
            <a:xfrm>
              <a:off x="0" y="6539384"/>
              <a:ext cx="539862" cy="23083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/>
            <a:p>
              <a:pPr algn="ctr">
                <a:lnSpc>
                  <a:spcPct val="100000"/>
                </a:lnSpc>
                <a:defRPr b="1" cap="all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1" y="120863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03C07D5-A1FA-4FA8-9C7E-3A01E6980DBA}"/>
              </a:ext>
            </a:extLst>
          </p:cNvPr>
          <p:cNvSpPr/>
          <p:nvPr/>
        </p:nvSpPr>
        <p:spPr>
          <a:xfrm>
            <a:off x="9655656" y="6082268"/>
            <a:ext cx="199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Филиал ТОО «КМГ Инжиниринг» </a:t>
            </a:r>
          </a:p>
          <a:p>
            <a:pPr algn="r"/>
            <a:r>
              <a:rPr lang="ru-RU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«КазНИПИмунайгаз» </a:t>
            </a:r>
          </a:p>
        </p:txBody>
      </p:sp>
      <p:sp>
        <p:nvSpPr>
          <p:cNvPr id="19" name="Head of Business Development">
            <a:extLst>
              <a:ext uri="{FF2B5EF4-FFF2-40B4-BE49-F238E27FC236}">
                <a16:creationId xmlns:a16="http://schemas.microsoft.com/office/drawing/2014/main" id="{FEA801E9-1081-4A37-A306-53870EB074BE}"/>
              </a:ext>
            </a:extLst>
          </p:cNvPr>
          <p:cNvSpPr txBox="1"/>
          <p:nvPr/>
        </p:nvSpPr>
        <p:spPr>
          <a:xfrm>
            <a:off x="539862" y="1624757"/>
            <a:ext cx="9726768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 b="1">
                <a:solidFill>
                  <a:schemeClr val="accent4">
                    <a:lumOff val="-7999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kk-KZ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МЕЖДУНАРОДНОЙ ОНЛАЙН КОНФЕРЕНЦИИ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kk-KZ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aphicFrame>
        <p:nvGraphicFramePr>
          <p:cNvPr id="55" name="Таблица 54">
            <a:extLst>
              <a:ext uri="{FF2B5EF4-FFF2-40B4-BE49-F238E27FC236}">
                <a16:creationId xmlns:a16="http://schemas.microsoft.com/office/drawing/2014/main" id="{E5A68C75-C31E-41A1-B07B-D6B4CA129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004047"/>
              </p:ext>
            </p:extLst>
          </p:nvPr>
        </p:nvGraphicFramePr>
        <p:xfrm>
          <a:off x="539861" y="2189495"/>
          <a:ext cx="1142635" cy="3548747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142635">
                  <a:extLst>
                    <a:ext uri="{9D8B030D-6E8A-4147-A177-3AD203B41FA5}">
                      <a16:colId xmlns:a16="http://schemas.microsoft.com/office/drawing/2014/main" val="1772894524"/>
                    </a:ext>
                  </a:extLst>
                </a:gridCol>
              </a:tblGrid>
              <a:tr h="35927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09.00-10.00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90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8442665"/>
                  </a:ext>
                </a:extLst>
              </a:tr>
              <a:tr h="4488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.00-1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miter lim="8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5748515"/>
                  </a:ext>
                </a:extLst>
              </a:tr>
              <a:tr h="5327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0-13.00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5462164"/>
                  </a:ext>
                </a:extLst>
              </a:tr>
              <a:tr h="3656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3.00-1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0333733"/>
                  </a:ext>
                </a:extLst>
              </a:tr>
              <a:tr h="4851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0-18.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9252060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0-18.00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559342"/>
                  </a:ext>
                </a:extLst>
              </a:tr>
              <a:tr h="4412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10.00-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18.00</a:t>
                      </a:r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6140662"/>
                  </a:ext>
                </a:extLst>
              </a:tr>
              <a:tr h="359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1345437"/>
                  </a:ext>
                </a:extLst>
              </a:tr>
            </a:tbl>
          </a:graphicData>
        </a:graphic>
      </p:graphicFrame>
      <p:graphicFrame>
        <p:nvGraphicFramePr>
          <p:cNvPr id="56" name="Таблица 55">
            <a:extLst>
              <a:ext uri="{FF2B5EF4-FFF2-40B4-BE49-F238E27FC236}">
                <a16:creationId xmlns:a16="http://schemas.microsoft.com/office/drawing/2014/main" id="{AF683BB5-20D4-4F38-8E8A-2803CC7DF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751720"/>
              </p:ext>
            </p:extLst>
          </p:nvPr>
        </p:nvGraphicFramePr>
        <p:xfrm>
          <a:off x="1689356" y="2204959"/>
          <a:ext cx="7531959" cy="350992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531959">
                  <a:extLst>
                    <a:ext uri="{9D8B030D-6E8A-4147-A177-3AD203B41FA5}">
                      <a16:colId xmlns:a16="http://schemas.microsoft.com/office/drawing/2014/main" val="1772894524"/>
                    </a:ext>
                  </a:extLst>
                </a:gridCol>
              </a:tblGrid>
              <a:tr h="35131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Регистрация участников. </a:t>
                      </a: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Трансляция видеофильма ТОО «КМГ Инжиниринг».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8442665"/>
                  </a:ext>
                </a:extLst>
              </a:tr>
              <a:tr h="473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Приветственное слово.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5748515"/>
                  </a:ext>
                </a:extLst>
              </a:tr>
              <a:tr h="50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Пленарное заседание «Инновационные технологии в нефтегазовой отрасли».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5462164"/>
                  </a:ext>
                </a:extLst>
              </a:tr>
              <a:tr h="348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Перерыв.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0333733"/>
                  </a:ext>
                </a:extLst>
              </a:tr>
              <a:tr h="4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Секционное заседание №1 </a:t>
                      </a: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«Цифровизация производственных процессов разведки и</a:t>
                      </a:r>
                      <a:r>
                        <a:rPr lang="ru-RU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нефтедобычи».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9252060"/>
                  </a:ext>
                </a:extLst>
              </a:tr>
              <a:tr h="61225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Секционное заседание №2 </a:t>
                      </a: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«Инновационные технологии разработки нефтяных и газовых   месторождений».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9342"/>
                  </a:ext>
                </a:extLst>
              </a:tr>
              <a:tr h="388828"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Онлайн голосование участников в номинаций «Лучший докладчик», «Лучшая инновационная технология»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140662"/>
                  </a:ext>
                </a:extLst>
              </a:tr>
              <a:tr h="348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Закрытие конференции.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774819"/>
                  </a:ext>
                </a:extLst>
              </a:tr>
            </a:tbl>
          </a:graphicData>
        </a:graphic>
      </p:graphicFrame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DB0C786-E6BC-4FAF-89D3-86950C6762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83" y="2080138"/>
            <a:ext cx="1644647" cy="37956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C65DF9F-BF5C-49D1-B020-C57DCCC6E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40" y="5981076"/>
            <a:ext cx="5336935" cy="61027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E22CDAE-2824-4355-91DE-E8B2AF05E1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69" y="5981076"/>
            <a:ext cx="2893571" cy="610272"/>
          </a:xfrm>
          <a:prstGeom prst="rect">
            <a:avLst/>
          </a:prstGeom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960F707-FEE3-4570-8567-D9563E8B4BDD}"/>
              </a:ext>
            </a:extLst>
          </p:cNvPr>
          <p:cNvSpPr/>
          <p:nvPr/>
        </p:nvSpPr>
        <p:spPr>
          <a:xfrm>
            <a:off x="1759651" y="5990129"/>
            <a:ext cx="6803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Регламент работы конференции:  </a:t>
            </a: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Доклад – 10 мин. Вопросы-ответы, обсуждения – 10 мин.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158E43B-1F4F-4686-9BAB-BE147013FED2}"/>
              </a:ext>
            </a:extLst>
          </p:cNvPr>
          <p:cNvGrpSpPr/>
          <p:nvPr/>
        </p:nvGrpSpPr>
        <p:grpSpPr>
          <a:xfrm>
            <a:off x="1005890" y="6029190"/>
            <a:ext cx="605661" cy="545760"/>
            <a:chOff x="-2396604" y="4017961"/>
            <a:chExt cx="866775" cy="781050"/>
          </a:xfrm>
          <a:solidFill>
            <a:schemeClr val="accent1"/>
          </a:solidFill>
        </p:grpSpPr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645BF397-6A67-46D6-AACE-CF94F0EF2CF7}"/>
                </a:ext>
              </a:extLst>
            </p:cNvPr>
            <p:cNvSpPr/>
            <p:nvPr/>
          </p:nvSpPr>
          <p:spPr>
            <a:xfrm>
              <a:off x="-2396604" y="4017961"/>
              <a:ext cx="866775" cy="781050"/>
            </a:xfrm>
            <a:custGeom>
              <a:avLst/>
              <a:gdLst>
                <a:gd name="connsiteX0" fmla="*/ 479753 w 866775"/>
                <a:gd name="connsiteY0" fmla="*/ 7144 h 781050"/>
                <a:gd name="connsiteX1" fmla="*/ 445701 w 866775"/>
                <a:gd name="connsiteY1" fmla="*/ 41224 h 781050"/>
                <a:gd name="connsiteX2" fmla="*/ 479753 w 866775"/>
                <a:gd name="connsiteY2" fmla="*/ 75305 h 781050"/>
                <a:gd name="connsiteX3" fmla="*/ 799221 w 866775"/>
                <a:gd name="connsiteY3" fmla="*/ 394802 h 781050"/>
                <a:gd name="connsiteX4" fmla="*/ 479753 w 866775"/>
                <a:gd name="connsiteY4" fmla="*/ 714289 h 781050"/>
                <a:gd name="connsiteX5" fmla="*/ 163237 w 866775"/>
                <a:gd name="connsiteY5" fmla="*/ 437531 h 781050"/>
                <a:gd name="connsiteX6" fmla="*/ 187088 w 866775"/>
                <a:gd name="connsiteY6" fmla="*/ 461391 h 781050"/>
                <a:gd name="connsiteX7" fmla="*/ 211186 w 866775"/>
                <a:gd name="connsiteY7" fmla="*/ 471364 h 781050"/>
                <a:gd name="connsiteX8" fmla="*/ 235284 w 866775"/>
                <a:gd name="connsiteY8" fmla="*/ 461391 h 781050"/>
                <a:gd name="connsiteX9" fmla="*/ 235284 w 866775"/>
                <a:gd name="connsiteY9" fmla="*/ 413185 h 781050"/>
                <a:gd name="connsiteX10" fmla="*/ 150302 w 866775"/>
                <a:gd name="connsiteY10" fmla="*/ 328203 h 781050"/>
                <a:gd name="connsiteX11" fmla="*/ 102106 w 866775"/>
                <a:gd name="connsiteY11" fmla="*/ 328203 h 781050"/>
                <a:gd name="connsiteX12" fmla="*/ 17124 w 866775"/>
                <a:gd name="connsiteY12" fmla="*/ 413185 h 781050"/>
                <a:gd name="connsiteX13" fmla="*/ 17124 w 866775"/>
                <a:gd name="connsiteY13" fmla="*/ 461391 h 781050"/>
                <a:gd name="connsiteX14" fmla="*/ 65330 w 866775"/>
                <a:gd name="connsiteY14" fmla="*/ 461391 h 781050"/>
                <a:gd name="connsiteX15" fmla="*/ 94019 w 866775"/>
                <a:gd name="connsiteY15" fmla="*/ 432702 h 781050"/>
                <a:gd name="connsiteX16" fmla="*/ 479762 w 866775"/>
                <a:gd name="connsiteY16" fmla="*/ 782450 h 781050"/>
                <a:gd name="connsiteX17" fmla="*/ 867401 w 866775"/>
                <a:gd name="connsiteY17" fmla="*/ 394802 h 781050"/>
                <a:gd name="connsiteX18" fmla="*/ 479753 w 866775"/>
                <a:gd name="connsiteY18" fmla="*/ 714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6775" h="781050">
                  <a:moveTo>
                    <a:pt x="479753" y="7144"/>
                  </a:moveTo>
                  <a:cubicBezTo>
                    <a:pt x="460950" y="7144"/>
                    <a:pt x="445701" y="22403"/>
                    <a:pt x="445701" y="41224"/>
                  </a:cubicBezTo>
                  <a:cubicBezTo>
                    <a:pt x="445701" y="60046"/>
                    <a:pt x="460960" y="75305"/>
                    <a:pt x="479753" y="75305"/>
                  </a:cubicBezTo>
                  <a:cubicBezTo>
                    <a:pt x="655899" y="75305"/>
                    <a:pt x="799221" y="218627"/>
                    <a:pt x="799221" y="394802"/>
                  </a:cubicBezTo>
                  <a:cubicBezTo>
                    <a:pt x="799221" y="570967"/>
                    <a:pt x="655899" y="714289"/>
                    <a:pt x="479753" y="714289"/>
                  </a:cubicBezTo>
                  <a:cubicBezTo>
                    <a:pt x="318104" y="714289"/>
                    <a:pt x="184192" y="593550"/>
                    <a:pt x="163237" y="437531"/>
                  </a:cubicBezTo>
                  <a:lnTo>
                    <a:pt x="187088" y="461391"/>
                  </a:lnTo>
                  <a:cubicBezTo>
                    <a:pt x="193746" y="468049"/>
                    <a:pt x="202461" y="471364"/>
                    <a:pt x="211186" y="471364"/>
                  </a:cubicBezTo>
                  <a:cubicBezTo>
                    <a:pt x="219911" y="471364"/>
                    <a:pt x="228626" y="468049"/>
                    <a:pt x="235284" y="461391"/>
                  </a:cubicBezTo>
                  <a:cubicBezTo>
                    <a:pt x="248591" y="448075"/>
                    <a:pt x="248591" y="426501"/>
                    <a:pt x="235284" y="413185"/>
                  </a:cubicBezTo>
                  <a:lnTo>
                    <a:pt x="150302" y="328203"/>
                  </a:lnTo>
                  <a:cubicBezTo>
                    <a:pt x="136996" y="314897"/>
                    <a:pt x="115412" y="314897"/>
                    <a:pt x="102106" y="328203"/>
                  </a:cubicBezTo>
                  <a:lnTo>
                    <a:pt x="17124" y="413185"/>
                  </a:lnTo>
                  <a:cubicBezTo>
                    <a:pt x="3817" y="426491"/>
                    <a:pt x="3817" y="448066"/>
                    <a:pt x="17124" y="461391"/>
                  </a:cubicBezTo>
                  <a:cubicBezTo>
                    <a:pt x="30430" y="474688"/>
                    <a:pt x="52014" y="474688"/>
                    <a:pt x="65330" y="461391"/>
                  </a:cubicBezTo>
                  <a:lnTo>
                    <a:pt x="94019" y="432702"/>
                  </a:lnTo>
                  <a:cubicBezTo>
                    <a:pt x="113136" y="628717"/>
                    <a:pt x="278832" y="782450"/>
                    <a:pt x="479762" y="782450"/>
                  </a:cubicBezTo>
                  <a:cubicBezTo>
                    <a:pt x="693494" y="782450"/>
                    <a:pt x="867401" y="608543"/>
                    <a:pt x="867401" y="394802"/>
                  </a:cubicBezTo>
                  <a:cubicBezTo>
                    <a:pt x="867392" y="181051"/>
                    <a:pt x="693494" y="7144"/>
                    <a:pt x="4797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7B68E9B9-ABC6-4909-899D-D922645B3DF7}"/>
                </a:ext>
              </a:extLst>
            </p:cNvPr>
            <p:cNvSpPr/>
            <p:nvPr/>
          </p:nvSpPr>
          <p:spPr>
            <a:xfrm>
              <a:off x="-2088522" y="4155188"/>
              <a:ext cx="209550" cy="447675"/>
            </a:xfrm>
            <a:custGeom>
              <a:avLst/>
              <a:gdLst>
                <a:gd name="connsiteX0" fmla="*/ 43274 w 209550"/>
                <a:gd name="connsiteY0" fmla="*/ 446237 h 447675"/>
                <a:gd name="connsiteX1" fmla="*/ 17728 w 209550"/>
                <a:gd name="connsiteY1" fmla="*/ 435664 h 447675"/>
                <a:gd name="connsiteX2" fmla="*/ 17719 w 209550"/>
                <a:gd name="connsiteY2" fmla="*/ 384572 h 447675"/>
                <a:gd name="connsiteX3" fmla="*/ 130647 w 209550"/>
                <a:gd name="connsiteY3" fmla="*/ 271605 h 447675"/>
                <a:gd name="connsiteX4" fmla="*/ 130647 w 209550"/>
                <a:gd name="connsiteY4" fmla="*/ 43272 h 447675"/>
                <a:gd name="connsiteX5" fmla="*/ 166757 w 209550"/>
                <a:gd name="connsiteY5" fmla="*/ 7144 h 447675"/>
                <a:gd name="connsiteX6" fmla="*/ 202856 w 209550"/>
                <a:gd name="connsiteY6" fmla="*/ 43272 h 447675"/>
                <a:gd name="connsiteX7" fmla="*/ 202856 w 209550"/>
                <a:gd name="connsiteY7" fmla="*/ 286550 h 447675"/>
                <a:gd name="connsiteX8" fmla="*/ 192293 w 209550"/>
                <a:gd name="connsiteY8" fmla="*/ 312096 h 447675"/>
                <a:gd name="connsiteX9" fmla="*/ 68821 w 209550"/>
                <a:gd name="connsiteY9" fmla="*/ 435654 h 447675"/>
                <a:gd name="connsiteX10" fmla="*/ 43274 w 209550"/>
                <a:gd name="connsiteY10" fmla="*/ 446237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50" h="447675">
                  <a:moveTo>
                    <a:pt x="43274" y="446237"/>
                  </a:moveTo>
                  <a:cubicBezTo>
                    <a:pt x="34026" y="446237"/>
                    <a:pt x="24786" y="442722"/>
                    <a:pt x="17728" y="435664"/>
                  </a:cubicBezTo>
                  <a:cubicBezTo>
                    <a:pt x="3622" y="421557"/>
                    <a:pt x="3612" y="398678"/>
                    <a:pt x="17719" y="384572"/>
                  </a:cubicBezTo>
                  <a:lnTo>
                    <a:pt x="130647" y="271605"/>
                  </a:lnTo>
                  <a:lnTo>
                    <a:pt x="130647" y="43272"/>
                  </a:lnTo>
                  <a:cubicBezTo>
                    <a:pt x="130647" y="23317"/>
                    <a:pt x="146821" y="7144"/>
                    <a:pt x="166757" y="7144"/>
                  </a:cubicBezTo>
                  <a:cubicBezTo>
                    <a:pt x="186702" y="7144"/>
                    <a:pt x="202856" y="23317"/>
                    <a:pt x="202856" y="43272"/>
                  </a:cubicBezTo>
                  <a:lnTo>
                    <a:pt x="202856" y="286550"/>
                  </a:lnTo>
                  <a:cubicBezTo>
                    <a:pt x="202856" y="296132"/>
                    <a:pt x="199065" y="305314"/>
                    <a:pt x="192293" y="312096"/>
                  </a:cubicBezTo>
                  <a:lnTo>
                    <a:pt x="68821" y="435654"/>
                  </a:lnTo>
                  <a:cubicBezTo>
                    <a:pt x="61772" y="442703"/>
                    <a:pt x="52523" y="446237"/>
                    <a:pt x="43274" y="446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F8F3877-9230-4D73-B521-00B25C268669}"/>
                </a:ext>
              </a:extLst>
            </p:cNvPr>
            <p:cNvSpPr/>
            <p:nvPr/>
          </p:nvSpPr>
          <p:spPr>
            <a:xfrm>
              <a:off x="-1727808" y="4380216"/>
              <a:ext cx="95250" cy="57150"/>
            </a:xfrm>
            <a:custGeom>
              <a:avLst/>
              <a:gdLst>
                <a:gd name="connsiteX0" fmla="*/ 68351 w 95250"/>
                <a:gd name="connsiteY0" fmla="*/ 54769 h 57150"/>
                <a:gd name="connsiteX1" fmla="*/ 30956 w 95250"/>
                <a:gd name="connsiteY1" fmla="*/ 54769 h 57150"/>
                <a:gd name="connsiteX2" fmla="*/ 7144 w 95250"/>
                <a:gd name="connsiteY2" fmla="*/ 30956 h 57150"/>
                <a:gd name="connsiteX3" fmla="*/ 30956 w 95250"/>
                <a:gd name="connsiteY3" fmla="*/ 7144 h 57150"/>
                <a:gd name="connsiteX4" fmla="*/ 68351 w 95250"/>
                <a:gd name="connsiteY4" fmla="*/ 7144 h 57150"/>
                <a:gd name="connsiteX5" fmla="*/ 92164 w 95250"/>
                <a:gd name="connsiteY5" fmla="*/ 30956 h 57150"/>
                <a:gd name="connsiteX6" fmla="*/ 68351 w 95250"/>
                <a:gd name="connsiteY6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57150">
                  <a:moveTo>
                    <a:pt x="68351" y="54769"/>
                  </a:moveTo>
                  <a:lnTo>
                    <a:pt x="30956" y="54769"/>
                  </a:lnTo>
                  <a:cubicBezTo>
                    <a:pt x="17802" y="54769"/>
                    <a:pt x="7144" y="44110"/>
                    <a:pt x="7144" y="30956"/>
                  </a:cubicBezTo>
                  <a:cubicBezTo>
                    <a:pt x="7144" y="17802"/>
                    <a:pt x="17802" y="7144"/>
                    <a:pt x="30956" y="7144"/>
                  </a:cubicBezTo>
                  <a:lnTo>
                    <a:pt x="68351" y="7144"/>
                  </a:lnTo>
                  <a:cubicBezTo>
                    <a:pt x="81505" y="7144"/>
                    <a:pt x="92164" y="17802"/>
                    <a:pt x="92164" y="30956"/>
                  </a:cubicBezTo>
                  <a:cubicBezTo>
                    <a:pt x="92164" y="44110"/>
                    <a:pt x="81496" y="54769"/>
                    <a:pt x="68351" y="54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2EAF2DF-1B93-409A-AB37-BFC2087E242E}"/>
                </a:ext>
              </a:extLst>
            </p:cNvPr>
            <p:cNvSpPr/>
            <p:nvPr/>
          </p:nvSpPr>
          <p:spPr>
            <a:xfrm>
              <a:off x="-1805711" y="4540461"/>
              <a:ext cx="85725" cy="85725"/>
            </a:xfrm>
            <a:custGeom>
              <a:avLst/>
              <a:gdLst>
                <a:gd name="connsiteX0" fmla="*/ 57405 w 85725"/>
                <a:gd name="connsiteY0" fmla="*/ 81204 h 85725"/>
                <a:gd name="connsiteX1" fmla="*/ 40565 w 85725"/>
                <a:gd name="connsiteY1" fmla="*/ 74232 h 85725"/>
                <a:gd name="connsiteX2" fmla="*/ 14123 w 85725"/>
                <a:gd name="connsiteY2" fmla="*/ 47790 h 85725"/>
                <a:gd name="connsiteX3" fmla="*/ 14123 w 85725"/>
                <a:gd name="connsiteY3" fmla="*/ 14120 h 85725"/>
                <a:gd name="connsiteX4" fmla="*/ 47794 w 85725"/>
                <a:gd name="connsiteY4" fmla="*/ 14120 h 85725"/>
                <a:gd name="connsiteX5" fmla="*/ 74235 w 85725"/>
                <a:gd name="connsiteY5" fmla="*/ 40561 h 85725"/>
                <a:gd name="connsiteX6" fmla="*/ 74235 w 85725"/>
                <a:gd name="connsiteY6" fmla="*/ 74232 h 85725"/>
                <a:gd name="connsiteX7" fmla="*/ 57405 w 85725"/>
                <a:gd name="connsiteY7" fmla="*/ 8120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85725">
                  <a:moveTo>
                    <a:pt x="57405" y="81204"/>
                  </a:moveTo>
                  <a:cubicBezTo>
                    <a:pt x="51309" y="81204"/>
                    <a:pt x="45222" y="78880"/>
                    <a:pt x="40565" y="74232"/>
                  </a:cubicBezTo>
                  <a:lnTo>
                    <a:pt x="14123" y="47790"/>
                  </a:lnTo>
                  <a:cubicBezTo>
                    <a:pt x="4817" y="38485"/>
                    <a:pt x="4817" y="23416"/>
                    <a:pt x="14123" y="14120"/>
                  </a:cubicBezTo>
                  <a:cubicBezTo>
                    <a:pt x="23429" y="4823"/>
                    <a:pt x="38498" y="4814"/>
                    <a:pt x="47794" y="14120"/>
                  </a:cubicBezTo>
                  <a:lnTo>
                    <a:pt x="74235" y="40561"/>
                  </a:lnTo>
                  <a:cubicBezTo>
                    <a:pt x="83541" y="49867"/>
                    <a:pt x="83541" y="64936"/>
                    <a:pt x="74235" y="74232"/>
                  </a:cubicBezTo>
                  <a:cubicBezTo>
                    <a:pt x="69597" y="78880"/>
                    <a:pt x="63501" y="81204"/>
                    <a:pt x="57405" y="81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3E99F869-4895-4CBD-B738-EBCA6AFCE173}"/>
                </a:ext>
              </a:extLst>
            </p:cNvPr>
            <p:cNvSpPr/>
            <p:nvPr/>
          </p:nvSpPr>
          <p:spPr>
            <a:xfrm>
              <a:off x="-1965924" y="4606816"/>
              <a:ext cx="57150" cy="95250"/>
            </a:xfrm>
            <a:custGeom>
              <a:avLst/>
              <a:gdLst>
                <a:gd name="connsiteX0" fmla="*/ 30956 w 57150"/>
                <a:gd name="connsiteY0" fmla="*/ 92173 h 95250"/>
                <a:gd name="connsiteX1" fmla="*/ 7144 w 57150"/>
                <a:gd name="connsiteY1" fmla="*/ 68361 h 95250"/>
                <a:gd name="connsiteX2" fmla="*/ 7144 w 57150"/>
                <a:gd name="connsiteY2" fmla="*/ 30956 h 95250"/>
                <a:gd name="connsiteX3" fmla="*/ 30956 w 57150"/>
                <a:gd name="connsiteY3" fmla="*/ 7144 h 95250"/>
                <a:gd name="connsiteX4" fmla="*/ 54769 w 57150"/>
                <a:gd name="connsiteY4" fmla="*/ 30956 h 95250"/>
                <a:gd name="connsiteX5" fmla="*/ 54769 w 57150"/>
                <a:gd name="connsiteY5" fmla="*/ 68361 h 95250"/>
                <a:gd name="connsiteX6" fmla="*/ 30956 w 57150"/>
                <a:gd name="connsiteY6" fmla="*/ 9217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95250">
                  <a:moveTo>
                    <a:pt x="30956" y="92173"/>
                  </a:moveTo>
                  <a:cubicBezTo>
                    <a:pt x="17802" y="92173"/>
                    <a:pt x="7144" y="81515"/>
                    <a:pt x="7144" y="68361"/>
                  </a:cubicBezTo>
                  <a:lnTo>
                    <a:pt x="7144" y="30956"/>
                  </a:lnTo>
                  <a:cubicBezTo>
                    <a:pt x="7144" y="17802"/>
                    <a:pt x="17802" y="7144"/>
                    <a:pt x="30956" y="7144"/>
                  </a:cubicBezTo>
                  <a:cubicBezTo>
                    <a:pt x="44110" y="7144"/>
                    <a:pt x="54769" y="17802"/>
                    <a:pt x="54769" y="30956"/>
                  </a:cubicBezTo>
                  <a:lnTo>
                    <a:pt x="54769" y="68361"/>
                  </a:lnTo>
                  <a:cubicBezTo>
                    <a:pt x="54769" y="81515"/>
                    <a:pt x="44110" y="92173"/>
                    <a:pt x="30956" y="92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C5C66A2E-FD02-4002-8BE2-7A14727E4F54}"/>
                </a:ext>
              </a:extLst>
            </p:cNvPr>
            <p:cNvSpPr/>
            <p:nvPr/>
          </p:nvSpPr>
          <p:spPr>
            <a:xfrm>
              <a:off x="-1805701" y="4193532"/>
              <a:ext cx="85725" cy="85725"/>
            </a:xfrm>
            <a:custGeom>
              <a:avLst/>
              <a:gdLst>
                <a:gd name="connsiteX0" fmla="*/ 30963 w 85725"/>
                <a:gd name="connsiteY0" fmla="*/ 81214 h 85725"/>
                <a:gd name="connsiteX1" fmla="*/ 14123 w 85725"/>
                <a:gd name="connsiteY1" fmla="*/ 74241 h 85725"/>
                <a:gd name="connsiteX2" fmla="*/ 14123 w 85725"/>
                <a:gd name="connsiteY2" fmla="*/ 40561 h 85725"/>
                <a:gd name="connsiteX3" fmla="*/ 40555 w 85725"/>
                <a:gd name="connsiteY3" fmla="*/ 14120 h 85725"/>
                <a:gd name="connsiteX4" fmla="*/ 74226 w 85725"/>
                <a:gd name="connsiteY4" fmla="*/ 14120 h 85725"/>
                <a:gd name="connsiteX5" fmla="*/ 74226 w 85725"/>
                <a:gd name="connsiteY5" fmla="*/ 47800 h 85725"/>
                <a:gd name="connsiteX6" fmla="*/ 47794 w 85725"/>
                <a:gd name="connsiteY6" fmla="*/ 74241 h 85725"/>
                <a:gd name="connsiteX7" fmla="*/ 30963 w 85725"/>
                <a:gd name="connsiteY7" fmla="*/ 8121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85725">
                  <a:moveTo>
                    <a:pt x="30963" y="81214"/>
                  </a:moveTo>
                  <a:cubicBezTo>
                    <a:pt x="24867" y="81214"/>
                    <a:pt x="18781" y="78890"/>
                    <a:pt x="14123" y="74241"/>
                  </a:cubicBezTo>
                  <a:cubicBezTo>
                    <a:pt x="4817" y="64936"/>
                    <a:pt x="4817" y="49867"/>
                    <a:pt x="14123" y="40561"/>
                  </a:cubicBezTo>
                  <a:lnTo>
                    <a:pt x="40555" y="14120"/>
                  </a:lnTo>
                  <a:cubicBezTo>
                    <a:pt x="49842" y="4814"/>
                    <a:pt x="64930" y="4823"/>
                    <a:pt x="74226" y="14120"/>
                  </a:cubicBezTo>
                  <a:cubicBezTo>
                    <a:pt x="83532" y="23426"/>
                    <a:pt x="83532" y="38494"/>
                    <a:pt x="74226" y="47800"/>
                  </a:cubicBezTo>
                  <a:lnTo>
                    <a:pt x="47794" y="74241"/>
                  </a:lnTo>
                  <a:cubicBezTo>
                    <a:pt x="43155" y="78890"/>
                    <a:pt x="37059" y="81214"/>
                    <a:pt x="30963" y="812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7315703-7F79-420D-A9B5-E2924595D112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8FBC988E-5C70-4BE3-80BE-C70BAC87BA7E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52" name="Head of Business Development">
                <a:extLst>
                  <a:ext uri="{FF2B5EF4-FFF2-40B4-BE49-F238E27FC236}">
                    <a16:creationId xmlns:a16="http://schemas.microsoft.com/office/drawing/2014/main" id="{9E4AC927-3FED-475E-8754-A4E226F3F336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1237D07F-5EC6-4D59-A06D-1B6F5427602F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9AEDFCAC-B765-45A3-BF7E-37152A5C86C3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48" name="Head of Business Development">
              <a:extLst>
                <a:ext uri="{FF2B5EF4-FFF2-40B4-BE49-F238E27FC236}">
                  <a16:creationId xmlns:a16="http://schemas.microsoft.com/office/drawing/2014/main" id="{4DC1171E-2D52-41BB-B262-5D9A53F1D941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41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08FAAF5F-806D-483D-80E6-611492098BEC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C1D58CB9-F33F-429B-9A00-FCAB6AEDC995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25" name="Группа 124">
                <a:extLst>
                  <a:ext uri="{FF2B5EF4-FFF2-40B4-BE49-F238E27FC236}">
                    <a16:creationId xmlns:a16="http://schemas.microsoft.com/office/drawing/2014/main" id="{EF021F40-4CA5-4AD8-9EED-6FFE4B57DDC0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30" name="Рисунок 13">
                  <a:extLst>
                    <a:ext uri="{FF2B5EF4-FFF2-40B4-BE49-F238E27FC236}">
                      <a16:creationId xmlns:a16="http://schemas.microsoft.com/office/drawing/2014/main" id="{C715C901-B2DD-40CC-8E72-29495F79CB70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131" name="Рисунок 13">
                  <a:extLst>
                    <a:ext uri="{FF2B5EF4-FFF2-40B4-BE49-F238E27FC236}">
                      <a16:creationId xmlns:a16="http://schemas.microsoft.com/office/drawing/2014/main" id="{8B3EC358-5A72-449F-B4E0-C917052A11C5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132" name="Рисунок 13">
                  <a:extLst>
                    <a:ext uri="{FF2B5EF4-FFF2-40B4-BE49-F238E27FC236}">
                      <a16:creationId xmlns:a16="http://schemas.microsoft.com/office/drawing/2014/main" id="{988A7BEA-1A01-4D59-857D-DC23E58FAE0A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126" name="Группа 125">
                <a:extLst>
                  <a:ext uri="{FF2B5EF4-FFF2-40B4-BE49-F238E27FC236}">
                    <a16:creationId xmlns:a16="http://schemas.microsoft.com/office/drawing/2014/main" id="{D32E0BC1-057D-4412-A4E3-0ADEA9B238AE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27" name="Рисунок 13">
                  <a:extLst>
                    <a:ext uri="{FF2B5EF4-FFF2-40B4-BE49-F238E27FC236}">
                      <a16:creationId xmlns:a16="http://schemas.microsoft.com/office/drawing/2014/main" id="{8AC9DAE9-1DA2-4F6A-8F3D-855376353037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128" name="Рисунок 13">
                  <a:extLst>
                    <a:ext uri="{FF2B5EF4-FFF2-40B4-BE49-F238E27FC236}">
                      <a16:creationId xmlns:a16="http://schemas.microsoft.com/office/drawing/2014/main" id="{D7BFA427-C3AD-4DB7-A873-10BE29492026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129" name="Рисунок 13">
                  <a:extLst>
                    <a:ext uri="{FF2B5EF4-FFF2-40B4-BE49-F238E27FC236}">
                      <a16:creationId xmlns:a16="http://schemas.microsoft.com/office/drawing/2014/main" id="{410D9001-1FE7-4E62-89B4-807797142CAA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23" name="Рисунок 13">
              <a:extLst>
                <a:ext uri="{FF2B5EF4-FFF2-40B4-BE49-F238E27FC236}">
                  <a16:creationId xmlns:a16="http://schemas.microsoft.com/office/drawing/2014/main" id="{F4C44F0A-3E81-48C7-881A-20DAA2C9BA9F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4" name="Рисунок 13">
              <a:extLst>
                <a:ext uri="{FF2B5EF4-FFF2-40B4-BE49-F238E27FC236}">
                  <a16:creationId xmlns:a16="http://schemas.microsoft.com/office/drawing/2014/main" id="{61C62762-7791-414B-8A8B-9D2C1BC2D6A3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278012C-3586-4837-8777-3DD9EA8DB172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3146453D-1212-4579-B8D7-545C630E5E6C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70" name="Head of Business Development">
                <a:extLst>
                  <a:ext uri="{FF2B5EF4-FFF2-40B4-BE49-F238E27FC236}">
                    <a16:creationId xmlns:a16="http://schemas.microsoft.com/office/drawing/2014/main" id="{A1BC9A66-3E7D-4103-9FB7-4623B5863371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id="{A344B96C-6B7A-4407-8D7C-E86D7DC1D0A2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0B34D309-D319-4726-808D-5C15044CC276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31" name="Head of Business Development">
              <a:extLst>
                <a:ext uri="{FF2B5EF4-FFF2-40B4-BE49-F238E27FC236}">
                  <a16:creationId xmlns:a16="http://schemas.microsoft.com/office/drawing/2014/main" id="{86285730-669A-4EAD-B500-D5CC117766D5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76631" y="1316547"/>
            <a:ext cx="10817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Открытие Международной online научной конференции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kk-K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«Инновационные технологии в нефтегазовой отрасли. Опыт внедрения и перспективы развития»</a:t>
            </a:r>
            <a:r>
              <a:rPr lang="kk-K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посвященное 30-летию независимости Республики Казахстан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Модератор: Хасанов Бакытжан Кенесович, 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Генеральный директор ТОО «КМГ Инжиниринг»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0" y="6451600"/>
            <a:ext cx="539862" cy="406400"/>
            <a:chOff x="0" y="6451600"/>
            <a:chExt cx="539862" cy="406400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38F4252-AC8B-4DB8-B676-0FA568FF5BDF}"/>
                </a:ext>
              </a:extLst>
            </p:cNvPr>
            <p:cNvSpPr/>
            <p:nvPr/>
          </p:nvSpPr>
          <p:spPr>
            <a:xfrm>
              <a:off x="0" y="6451600"/>
              <a:ext cx="539862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Epoch…">
              <a:extLst>
                <a:ext uri="{FF2B5EF4-FFF2-40B4-BE49-F238E27FC236}">
                  <a16:creationId xmlns:a16="http://schemas.microsoft.com/office/drawing/2014/main" id="{53553042-B705-4C89-BD4B-905766DB9EC5}"/>
                </a:ext>
              </a:extLst>
            </p:cNvPr>
            <p:cNvSpPr txBox="1"/>
            <p:nvPr/>
          </p:nvSpPr>
          <p:spPr>
            <a:xfrm>
              <a:off x="0" y="6539384"/>
              <a:ext cx="539862" cy="23083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/>
            <a:p>
              <a:pPr algn="ctr">
                <a:lnSpc>
                  <a:spcPct val="100000"/>
                </a:lnSpc>
                <a:defRPr b="1" cap="all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737421"/>
              </p:ext>
            </p:extLst>
          </p:nvPr>
        </p:nvGraphicFramePr>
        <p:xfrm>
          <a:off x="476630" y="2684508"/>
          <a:ext cx="10177272" cy="404547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33273">
                  <a:extLst>
                    <a:ext uri="{9D8B030D-6E8A-4147-A177-3AD203B41FA5}">
                      <a16:colId xmlns:a16="http://schemas.microsoft.com/office/drawing/2014/main" val="1095636782"/>
                    </a:ext>
                  </a:extLst>
                </a:gridCol>
                <a:gridCol w="2734056">
                  <a:extLst>
                    <a:ext uri="{9D8B030D-6E8A-4147-A177-3AD203B41FA5}">
                      <a16:colId xmlns:a16="http://schemas.microsoft.com/office/drawing/2014/main" val="2179026456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3752397404"/>
                    </a:ext>
                  </a:extLst>
                </a:gridCol>
                <a:gridCol w="2386583">
                  <a:extLst>
                    <a:ext uri="{9D8B030D-6E8A-4147-A177-3AD203B41FA5}">
                      <a16:colId xmlns:a16="http://schemas.microsoft.com/office/drawing/2014/main" val="190709325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выступления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Спикер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extLst>
                  <a:ext uri="{0D108BD9-81ED-4DB2-BD59-A6C34878D82A}">
                    <a16:rowId xmlns:a16="http://schemas.microsoft.com/office/drawing/2014/main" val="4003279513"/>
                  </a:ext>
                </a:extLst>
              </a:tr>
              <a:tr h="767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10.00-10.02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Приветственное слово и торжественное открытие конференции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Хасанов Бакытжан Кенесович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Генеральный директор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«КМГ Инжиниринг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extLst>
                  <a:ext uri="{0D108BD9-81ED-4DB2-BD59-A6C34878D82A}">
                    <a16:rowId xmlns:a16="http://schemas.microsoft.com/office/drawing/2014/main" val="684235169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10.02-10.04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Приветственное слово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Ногаев Нурлан Аскарович,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Аким Мангистауской области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Акимат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Мангистауской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extLst>
                  <a:ext uri="{0D108BD9-81ED-4DB2-BD59-A6C34878D82A}">
                    <a16:rowId xmlns:a16="http://schemas.microsoft.com/office/drawing/2014/main" val="2670611027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10.04-10.06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Приветственное слово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Досмухамбетов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Махамбет Джолдасгалиевич,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Аким Атырауской области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Акимат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Атырауской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extLst>
                  <a:ext uri="{0D108BD9-81ED-4DB2-BD59-A6C34878D82A}">
                    <a16:rowId xmlns:a16="http://schemas.microsoft.com/office/drawing/2014/main" val="2222160410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10.06-10.08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Приветственное слово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Мирзагалиев  Магзум Маратович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Министр энергетики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 энергетики РК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extLst>
                  <a:ext uri="{0D108BD9-81ED-4DB2-BD59-A6C34878D82A}">
                    <a16:rowId xmlns:a16="http://schemas.microsoft.com/office/drawing/2014/main" val="1491699919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10.08-10.10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Приветственное слово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Брекешев Сериккали Амангалиевич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Министр экологии, геологии и природных ресурсов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 экологии, геологии и природных ресурсов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extLst>
                  <a:ext uri="{0D108BD9-81ED-4DB2-BD59-A6C34878D82A}">
                    <a16:rowId xmlns:a16="http://schemas.microsoft.com/office/drawing/2014/main" val="2393877637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10.10-10.12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Приветственное слово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Айдарбаев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Алик Серикович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Председателю правления</a:t>
                      </a:r>
                    </a:p>
                  </a:txBody>
                  <a:tcPr marL="51031" marR="510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«НК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КазМунайГаз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031" marR="51031" marT="0" marB="0" anchor="ctr"/>
                </a:tc>
                <a:extLst>
                  <a:ext uri="{0D108BD9-81ED-4DB2-BD59-A6C34878D82A}">
                    <a16:rowId xmlns:a16="http://schemas.microsoft.com/office/drawing/2014/main" val="548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55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C123DF9-4493-426A-B2B1-DCA967A4A706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FFFB2B93-285A-4C64-B833-55DDCE7DCB56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65" name="Head of Business Development">
                <a:extLst>
                  <a:ext uri="{FF2B5EF4-FFF2-40B4-BE49-F238E27FC236}">
                    <a16:creationId xmlns:a16="http://schemas.microsoft.com/office/drawing/2014/main" id="{B0490490-D899-43DE-B319-E6C10D3BFF5B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57D7EC70-1A7E-45C5-93C4-24A072797BF0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E7B5D90B-8D42-4626-BE67-09C5AEA7F265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60" name="Head of Business Development">
              <a:extLst>
                <a:ext uri="{FF2B5EF4-FFF2-40B4-BE49-F238E27FC236}">
                  <a16:creationId xmlns:a16="http://schemas.microsoft.com/office/drawing/2014/main" id="{97142C40-277B-4EC3-85ED-1B9ADB8EF0E8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69931" y="1403632"/>
            <a:ext cx="109179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Пленарное заседание «Инновационные технологии в нефтегазовой отрасли. Опыт внедрения и перспективы развития»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Модератор: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Исказиев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Курмангазы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Орынгазиевич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ctr">
              <a:spcAft>
                <a:spcPts val="0"/>
              </a:spcAft>
            </a:pP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д.г.м.н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Генеральный директор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Председатель Правления) АО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«Разведка и Добыча «КазМунайГаз»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905994"/>
              </p:ext>
            </p:extLst>
          </p:nvPr>
        </p:nvGraphicFramePr>
        <p:xfrm>
          <a:off x="269930" y="2437575"/>
          <a:ext cx="11055095" cy="433237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18477">
                  <a:extLst>
                    <a:ext uri="{9D8B030D-6E8A-4147-A177-3AD203B41FA5}">
                      <a16:colId xmlns:a16="http://schemas.microsoft.com/office/drawing/2014/main" val="3255124967"/>
                    </a:ext>
                  </a:extLst>
                </a:gridCol>
                <a:gridCol w="4356887">
                  <a:extLst>
                    <a:ext uri="{9D8B030D-6E8A-4147-A177-3AD203B41FA5}">
                      <a16:colId xmlns:a16="http://schemas.microsoft.com/office/drawing/2014/main" val="2899846155"/>
                    </a:ext>
                  </a:extLst>
                </a:gridCol>
                <a:gridCol w="2488797">
                  <a:extLst>
                    <a:ext uri="{9D8B030D-6E8A-4147-A177-3AD203B41FA5}">
                      <a16:colId xmlns:a16="http://schemas.microsoft.com/office/drawing/2014/main" val="3848478067"/>
                    </a:ext>
                  </a:extLst>
                </a:gridCol>
                <a:gridCol w="3190934">
                  <a:extLst>
                    <a:ext uri="{9D8B030D-6E8A-4147-A177-3AD203B41FA5}">
                      <a16:colId xmlns:a16="http://schemas.microsoft.com/office/drawing/2014/main" val="403921484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доклада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ФИО, должность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спикера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extLst>
                  <a:ext uri="{0D108BD9-81ED-4DB2-BD59-A6C34878D82A}">
                    <a16:rowId xmlns:a16="http://schemas.microsoft.com/office/drawing/2014/main" val="2574483658"/>
                  </a:ext>
                </a:extLst>
              </a:tr>
              <a:tr h="766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10.10-10.35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kk-KZ" sz="12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mportant advances in polymer flooding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Важные достижения в полимерном заводнении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Randy Seright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(Рэнди Серайт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Ph.D. in Chemical Engineering 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Исследовательский центр нефтеотдачи технологического института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Нью-Мексико, США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New Mexico Tech, USA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extLst>
                  <a:ext uri="{0D108BD9-81ED-4DB2-BD59-A6C34878D82A}">
                    <a16:rowId xmlns:a16="http://schemas.microsoft.com/office/drawing/2014/main" val="1078963640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10.35-10.55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Displacement in Carbonate Formations by Novel Hybrid Engineered Water based EOR Methods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Вытеснение нефти в карбонатных пластах новыми гибридно-инженерными методами на водной основе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Peyman Pourafshary, 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Associate Professor, PHD in Petroleum Engineering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of Mining and Geosciences, Nazarbayev University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Назарбаев университет,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Нур-Султан,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extLst>
                  <a:ext uri="{0D108BD9-81ED-4DB2-BD59-A6C34878D82A}">
                    <a16:rowId xmlns:a16="http://schemas.microsoft.com/office/drawing/2014/main" val="3317876202"/>
                  </a:ext>
                </a:extLst>
              </a:tr>
              <a:tr h="854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10.55-11.15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Искусственный интеллект в геологии. Применение нейросетевых классификаций на примере резервуаров различного генезиса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Artificial intelligence in geology. Application of neural network classifications on the reservoirs of various genesis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Малиновская Ольга Игоревна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Старший эксперт по техническому сопровождению продаж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Emerson E&amp;P Software,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extLst>
                  <a:ext uri="{0D108BD9-81ED-4DB2-BD59-A6C34878D82A}">
                    <a16:rowId xmlns:a16="http://schemas.microsoft.com/office/drawing/2014/main" val="744025211"/>
                  </a:ext>
                </a:extLst>
              </a:tr>
              <a:tr h="128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11.15-11.35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Внедрение методов машинного обучения на основе данных и концепций, основанных на знании физических явлении для расчета производительности скважин в реальном режиме времени на месторождении Кашаган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Implementation of Data Driven Machine Learning methods and Physics driven Concepts for real-time well performance estimation in </a:t>
                      </a:r>
                      <a:r>
                        <a:rPr lang="en-US" sz="12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Kashagan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Field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Кушеков Адильбек Азырбекович, 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 по добыче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Caspian Operating Company N.V. (NCOC)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422" marR="57422" marT="0" marB="0" anchor="ctr"/>
                </a:tc>
                <a:extLst>
                  <a:ext uri="{0D108BD9-81ED-4DB2-BD59-A6C34878D82A}">
                    <a16:rowId xmlns:a16="http://schemas.microsoft.com/office/drawing/2014/main" val="3492027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718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C123DF9-4493-426A-B2B1-DCA967A4A706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FFFB2B93-285A-4C64-B833-55DDCE7DCB56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65" name="Head of Business Development">
                <a:extLst>
                  <a:ext uri="{FF2B5EF4-FFF2-40B4-BE49-F238E27FC236}">
                    <a16:creationId xmlns:a16="http://schemas.microsoft.com/office/drawing/2014/main" id="{B0490490-D899-43DE-B319-E6C10D3BFF5B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57D7EC70-1A7E-45C5-93C4-24A072797BF0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E7B5D90B-8D42-4626-BE67-09C5AEA7F265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60" name="Head of Business Development">
              <a:extLst>
                <a:ext uri="{FF2B5EF4-FFF2-40B4-BE49-F238E27FC236}">
                  <a16:creationId xmlns:a16="http://schemas.microsoft.com/office/drawing/2014/main" id="{97142C40-277B-4EC3-85ED-1B9ADB8EF0E8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69931" y="1383529"/>
            <a:ext cx="10917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Пленарное заседание (продолжение)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963994"/>
              </p:ext>
            </p:extLst>
          </p:nvPr>
        </p:nvGraphicFramePr>
        <p:xfrm>
          <a:off x="432620" y="1767786"/>
          <a:ext cx="10861363" cy="50558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13190">
                  <a:extLst>
                    <a:ext uri="{9D8B030D-6E8A-4147-A177-3AD203B41FA5}">
                      <a16:colId xmlns:a16="http://schemas.microsoft.com/office/drawing/2014/main" val="1063737404"/>
                    </a:ext>
                  </a:extLst>
                </a:gridCol>
                <a:gridCol w="4496505">
                  <a:extLst>
                    <a:ext uri="{9D8B030D-6E8A-4147-A177-3AD203B41FA5}">
                      <a16:colId xmlns:a16="http://schemas.microsoft.com/office/drawing/2014/main" val="428329865"/>
                    </a:ext>
                  </a:extLst>
                </a:gridCol>
                <a:gridCol w="2561534">
                  <a:extLst>
                    <a:ext uri="{9D8B030D-6E8A-4147-A177-3AD203B41FA5}">
                      <a16:colId xmlns:a16="http://schemas.microsoft.com/office/drawing/2014/main" val="2033163450"/>
                    </a:ext>
                  </a:extLst>
                </a:gridCol>
                <a:gridCol w="2690134">
                  <a:extLst>
                    <a:ext uri="{9D8B030D-6E8A-4147-A177-3AD203B41FA5}">
                      <a16:colId xmlns:a16="http://schemas.microsoft.com/office/drawing/2014/main" val="414453352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доклада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ФИО, должность спикера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124524473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11.35-11.55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Тренажер в области разработки нефтегазовых месторождений на основе цифровых двойников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Oil and gas field development simulator based on digital twins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Асланян Артур Михайлович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к.ф-м.н., Ректор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«Нафта колледж»,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Казань, Республика Татарстан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123644557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11.55-12.15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Прогнозирование добычи нефти с помощью методов машинного обучения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Forecasting oil production using machine learning methods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Ахмед-Заки Дархан Жумаканович, 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д.т.н, Ректор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Astana IT University,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Нур-Султан,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904907158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12.15-12.35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Доступные реагенты для выполнения операций по термозакреплению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RCP-</a:t>
                      </a:r>
                      <a:r>
                        <a:rPr lang="kk-K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проппанта и термореагентному воздействию на ПЗП добывающих скважин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kk-KZ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Aavailable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reagents to perform operations for the thermal fastening of RCP-</a:t>
                      </a:r>
                      <a:r>
                        <a:rPr lang="en-US" sz="12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proppant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thermosetting effect on the WPP of producing wells</a:t>
                      </a: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Сафаров Фарит Эрикович,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к.х.н., старший научный сотрудник отдела МУН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«Уфимский НТЦ»,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Уфа, Республика Башкортостан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1010766842"/>
                  </a:ext>
                </a:extLst>
              </a:tr>
              <a:tr h="11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12.35-12.55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performance water-based drilling fluids—a high efficiency muds achieving superior shale stability while drilling </a:t>
                      </a: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deepwater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well with </a:t>
                      </a: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hpht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south China sea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spc="-2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Высокоэффективные</a:t>
                      </a:r>
                      <a:r>
                        <a:rPr lang="ru-RU" sz="1200" b="0" kern="1200" spc="-2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2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жидкости бурения </a:t>
                      </a:r>
                      <a:r>
                        <a:rPr lang="ru-RU" sz="1200" b="0" kern="1200" spc="-2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о</a:t>
                      </a:r>
                      <a:r>
                        <a:rPr lang="ru-RU" sz="1200" b="0" kern="1200" spc="-2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снове воды</a:t>
                      </a:r>
                      <a:r>
                        <a:rPr lang="ru-RU" sz="1200" b="0" kern="1200" spc="-2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200" b="0" kern="1200" spc="-2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высокая эффективность раствора, достигающие превосходящей стабильности сланца, пробурившая глубоководную шахту с HPHT в Южно-Китайском море</a:t>
                      </a:r>
                      <a:endParaRPr lang="ru-RU" sz="1200" b="1" kern="1200" spc="-2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Hejun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 </a:t>
                      </a: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Хеджун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</a:t>
                      </a: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Директор по маркетингу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Oilfield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Chemicals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COSL на Ближнем Востоке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Oilfield Services Limited,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Langfang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</a:t>
                      </a:r>
                      <a:endParaRPr lang="ru-RU" dirty="0"/>
                    </a:p>
                  </a:txBody>
                  <a:tcPr marL="40205" marR="40205" marT="0" marB="0" anchor="ctr"/>
                </a:tc>
                <a:extLst>
                  <a:ext uri="{0D108BD9-81ED-4DB2-BD59-A6C34878D82A}">
                    <a16:rowId xmlns:a16="http://schemas.microsoft.com/office/drawing/2014/main" val="1362593534"/>
                  </a:ext>
                </a:extLst>
              </a:tr>
              <a:tr h="659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13.00-14.00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Перерыв. Онлайн голосование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участников в номинаций «Лучший докладчик», «Лучшая инновационная технология»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сайте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www.kmgen.kz</a:t>
                      </a:r>
                      <a:r>
                        <a:rPr lang="ru-RU" sz="12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3502902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92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C123DF9-4493-426A-B2B1-DCA967A4A706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FFFB2B93-285A-4C64-B833-55DDCE7DCB56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65" name="Head of Business Development">
                <a:extLst>
                  <a:ext uri="{FF2B5EF4-FFF2-40B4-BE49-F238E27FC236}">
                    <a16:creationId xmlns:a16="http://schemas.microsoft.com/office/drawing/2014/main" id="{B0490490-D899-43DE-B319-E6C10D3BFF5B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57D7EC70-1A7E-45C5-93C4-24A072797BF0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E7B5D90B-8D42-4626-BE67-09C5AEA7F265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60" name="Head of Business Development">
              <a:extLst>
                <a:ext uri="{FF2B5EF4-FFF2-40B4-BE49-F238E27FC236}">
                  <a16:creationId xmlns:a16="http://schemas.microsoft.com/office/drawing/2014/main" id="{97142C40-277B-4EC3-85ED-1B9ADB8EF0E8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28601" y="1334369"/>
            <a:ext cx="10917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Секционное заседание №1 «Цифровизация производственных процессов разведки и нефтедобычи»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Модератор: Нугманов Жанибек Каирбекович,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Заместитель генерального директора по цифровому развитию ТОО «КМГ Инжиниринг»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837909"/>
              </p:ext>
            </p:extLst>
          </p:nvPr>
        </p:nvGraphicFramePr>
        <p:xfrm>
          <a:off x="228600" y="2143381"/>
          <a:ext cx="11018518" cy="4392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87551">
                  <a:extLst>
                    <a:ext uri="{9D8B030D-6E8A-4147-A177-3AD203B41FA5}">
                      <a16:colId xmlns:a16="http://schemas.microsoft.com/office/drawing/2014/main" val="4214476630"/>
                    </a:ext>
                  </a:extLst>
                </a:gridCol>
                <a:gridCol w="4867211">
                  <a:extLst>
                    <a:ext uri="{9D8B030D-6E8A-4147-A177-3AD203B41FA5}">
                      <a16:colId xmlns:a16="http://schemas.microsoft.com/office/drawing/2014/main" val="295780095"/>
                    </a:ext>
                  </a:extLst>
                </a:gridCol>
                <a:gridCol w="3005773">
                  <a:extLst>
                    <a:ext uri="{9D8B030D-6E8A-4147-A177-3AD203B41FA5}">
                      <a16:colId xmlns:a16="http://schemas.microsoft.com/office/drawing/2014/main" val="3089149385"/>
                    </a:ext>
                  </a:extLst>
                </a:gridCol>
                <a:gridCol w="2157983">
                  <a:extLst>
                    <a:ext uri="{9D8B030D-6E8A-4147-A177-3AD203B41FA5}">
                      <a16:colId xmlns:a16="http://schemas.microsoft.com/office/drawing/2014/main" val="1675580593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доклада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ФИО, должность спикера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757243423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14.00-14.20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99185" algn="l"/>
                        </a:tabLst>
                      </a:pPr>
                      <a:r>
                        <a:rPr lang="ru-RU" sz="1100" b="1" spc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Переход к использованию цифровых помощников в кинематической интерпретации данных СРР на примере задачи повышения качества сейсмических данных после суммирования и достоверности прогноза тектонической модели</a:t>
                      </a:r>
                      <a:endParaRPr lang="en-US" sz="1100" b="1" spc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99185" algn="l"/>
                        </a:tabLst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Transition to application of digital assistants in kinematic seismic interpretation in the context of seismic data quality enhancement after stacking and reliability of tectonic model prediction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Авдеев Павел Алексеевич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Заместитель директора департамента развития бизнеса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ГридПоинт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Дайнамикс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967232980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14.20-14.40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Preliminary construction and application of digital oil field in Central Asia Projects</a:t>
                      </a:r>
                    </a:p>
                    <a:p>
                      <a:pPr algn="ctr"/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Предварительное построение и применение цифрового нефтяного месторождения в проектах Центральной Азии</a:t>
                      </a:r>
                    </a:p>
                  </a:txBody>
                  <a:tcPr marL="65405" marR="65405" marT="9525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Ji</a:t>
                      </a: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Yanshu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100" dirty="0" err="1" smtClean="0"/>
                        <a:t>Цзи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Яншу</a:t>
                      </a:r>
                      <a:r>
                        <a:rPr lang="ru-RU" sz="1100" dirty="0" smtClean="0"/>
                        <a:t>,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),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Oil &amp; Gas Development Technical Manager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05" marR="65405" marT="9525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PetroChina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Liaohe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Oilfield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Company</a:t>
                      </a:r>
                      <a:r>
                        <a:rPr lang="ru-RU" sz="11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05" marR="65405" marT="9525" marB="0" anchor="ctr"/>
                </a:tc>
                <a:extLst>
                  <a:ext uri="{0D108BD9-81ED-4DB2-BD59-A6C34878D82A}">
                    <a16:rowId xmlns:a16="http://schemas.microsoft.com/office/drawing/2014/main" val="1822213144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14.40-15.00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Литофациальный анализ и возможности прогнозирования свойств по данным ГИС и сейсморазведки методами машинного обучения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Lithofacial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analysis and possibilities of forecasting properties from </a:t>
                      </a:r>
                      <a:r>
                        <a:rPr lang="en-US" sz="12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gis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data and seismic exploration by machine learning methods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Колбикова Елена Сергеевна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Руководитель направления по петрофизике и интерпретации ГИС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Emerson E&amp;P Software,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961520326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15.00-15.20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Цифровой керн драйвер моделирования микро масштабных физических процессов в поровом пространстве, лежащих в основе вытеснения нефти различными агентами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Digital core driver for simulation of micro-scale physical processes in the porous space based on oil displacement by various agents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Ткачёв Иван Васильевич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Начальник управления МУН</a:t>
                      </a: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Зарубежнефть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Москва, РФ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915591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312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865CBA0-9D52-4336-985E-0232BB03B7BB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3786B9A0-63A9-4812-9399-5B30398A508A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46" name="Head of Business Development">
                <a:extLst>
                  <a:ext uri="{FF2B5EF4-FFF2-40B4-BE49-F238E27FC236}">
                    <a16:creationId xmlns:a16="http://schemas.microsoft.com/office/drawing/2014/main" id="{D7701413-A245-4809-93AD-9C78CAE37688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9451AE9C-B361-4B0E-94F7-749FA8FC5618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E077EA16-5050-4FBE-9A5F-9B905601411D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45" name="Head of Business Development">
              <a:extLst>
                <a:ext uri="{FF2B5EF4-FFF2-40B4-BE49-F238E27FC236}">
                  <a16:creationId xmlns:a16="http://schemas.microsoft.com/office/drawing/2014/main" id="{CFEF705B-EB07-4928-8AEE-FAAC48EA1CC7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01168" y="1368603"/>
            <a:ext cx="11177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Секционное заседание №1 «Цифровизация производственных процессов разведки и нефтедобычи» (продолжение)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976610"/>
              </p:ext>
            </p:extLst>
          </p:nvPr>
        </p:nvGraphicFramePr>
        <p:xfrm>
          <a:off x="201168" y="2001756"/>
          <a:ext cx="11036810" cy="4212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05258">
                  <a:extLst>
                    <a:ext uri="{9D8B030D-6E8A-4147-A177-3AD203B41FA5}">
                      <a16:colId xmlns:a16="http://schemas.microsoft.com/office/drawing/2014/main" val="3606971828"/>
                    </a:ext>
                  </a:extLst>
                </a:gridCol>
                <a:gridCol w="5458967">
                  <a:extLst>
                    <a:ext uri="{9D8B030D-6E8A-4147-A177-3AD203B41FA5}">
                      <a16:colId xmlns:a16="http://schemas.microsoft.com/office/drawing/2014/main" val="2914759625"/>
                    </a:ext>
                  </a:extLst>
                </a:gridCol>
                <a:gridCol w="2761489">
                  <a:extLst>
                    <a:ext uri="{9D8B030D-6E8A-4147-A177-3AD203B41FA5}">
                      <a16:colId xmlns:a16="http://schemas.microsoft.com/office/drawing/2014/main" val="3908167724"/>
                    </a:ext>
                  </a:extLst>
                </a:gridCol>
                <a:gridCol w="1911096">
                  <a:extLst>
                    <a:ext uri="{9D8B030D-6E8A-4147-A177-3AD203B41FA5}">
                      <a16:colId xmlns:a16="http://schemas.microsoft.com/office/drawing/2014/main" val="370522966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доклада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ФИО, должность спикера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extLst>
                  <a:ext uri="{0D108BD9-81ED-4DB2-BD59-A6C34878D82A}">
                    <a16:rowId xmlns:a16="http://schemas.microsoft.com/office/drawing/2014/main" val="323303883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spc="-2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15.20-15.40</a:t>
                      </a:r>
                      <a:endParaRPr lang="ru-RU" sz="1200" spc="-20" baseline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Proactive Technical Monitoring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Проактивный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технический мониторинг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Курманова Бибигуль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ITM Technical Applications Team Lead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Caspian Operating Company N.V. (NCOC)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305679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15.40-16.00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Novel Optical Downhole Fluid Composition </a:t>
                      </a:r>
                      <a:r>
                        <a:rPr lang="kk-KZ" sz="1200" b="1" i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</a:t>
                      </a:r>
                      <a:r>
                        <a:rPr lang="kk-KZ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200" b="1" i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</a:t>
                      </a:r>
                      <a:endParaRPr lang="kk-KZ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Новый</a:t>
                      </a:r>
                      <a:r>
                        <a:rPr lang="kk-KZ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оптический инструмент для анализа состава скважинной жидкости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ZUO Youxiang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PhD, Chief Architect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COSL,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72023971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16.00-16.20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Внедрение дистанционной системы датчиков для мониторинга межколонного давления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Implementation of a remote system of pressure sensors on the surface to improve and optimize the process of monitoring the integrity of wells"</a:t>
                      </a:r>
                      <a:endParaRPr lang="ru-RU" sz="1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Уважанов Алишер Ернурович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КБТУ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Алматы, РК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233855208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16.20-16.40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Совместное использование моделей с упрощенной физикой и элементов машинного обучения для оптимизации разработки месторождений нефти и газа в условиях неопределенности фильтрационно-емкостных свойств пласта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Sharing of ensemble reduced physic models and machine learning algorithms for oil and gas recovery optimization under the conditions of reservoir properties uncertainty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Вышенская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Маргарита Игоревна </a:t>
                      </a:r>
                    </a:p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эксперт по техническому обеспечению продаж</a:t>
                      </a:r>
                    </a:p>
                  </a:txBody>
                  <a:tcPr marL="58277" marR="58277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Emerson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Roxar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82122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34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865CBA0-9D52-4336-985E-0232BB03B7BB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3786B9A0-63A9-4812-9399-5B30398A508A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46" name="Head of Business Development">
                <a:extLst>
                  <a:ext uri="{FF2B5EF4-FFF2-40B4-BE49-F238E27FC236}">
                    <a16:creationId xmlns:a16="http://schemas.microsoft.com/office/drawing/2014/main" id="{D7701413-A245-4809-93AD-9C78CAE37688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9451AE9C-B361-4B0E-94F7-749FA8FC5618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E077EA16-5050-4FBE-9A5F-9B905601411D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45" name="Head of Business Development">
              <a:extLst>
                <a:ext uri="{FF2B5EF4-FFF2-40B4-BE49-F238E27FC236}">
                  <a16:creationId xmlns:a16="http://schemas.microsoft.com/office/drawing/2014/main" id="{CFEF705B-EB07-4928-8AEE-FAAC48EA1CC7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01168" y="1368603"/>
            <a:ext cx="11177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Секционное заседание №1 «Цифровизация производственных процессов разведки и нефтедобычи» (продолжение)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825632"/>
              </p:ext>
            </p:extLst>
          </p:nvPr>
        </p:nvGraphicFramePr>
        <p:xfrm>
          <a:off x="201167" y="1877955"/>
          <a:ext cx="11036810" cy="450647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05258">
                  <a:extLst>
                    <a:ext uri="{9D8B030D-6E8A-4147-A177-3AD203B41FA5}">
                      <a16:colId xmlns:a16="http://schemas.microsoft.com/office/drawing/2014/main" val="3606971828"/>
                    </a:ext>
                  </a:extLst>
                </a:gridCol>
                <a:gridCol w="5458967">
                  <a:extLst>
                    <a:ext uri="{9D8B030D-6E8A-4147-A177-3AD203B41FA5}">
                      <a16:colId xmlns:a16="http://schemas.microsoft.com/office/drawing/2014/main" val="2914759625"/>
                    </a:ext>
                  </a:extLst>
                </a:gridCol>
                <a:gridCol w="2761489">
                  <a:extLst>
                    <a:ext uri="{9D8B030D-6E8A-4147-A177-3AD203B41FA5}">
                      <a16:colId xmlns:a16="http://schemas.microsoft.com/office/drawing/2014/main" val="3908167724"/>
                    </a:ext>
                  </a:extLst>
                </a:gridCol>
                <a:gridCol w="1911096">
                  <a:extLst>
                    <a:ext uri="{9D8B030D-6E8A-4147-A177-3AD203B41FA5}">
                      <a16:colId xmlns:a16="http://schemas.microsoft.com/office/drawing/2014/main" val="370522966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доклада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ФИО, должность спикера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extLst>
                  <a:ext uri="{0D108BD9-81ED-4DB2-BD59-A6C34878D82A}">
                    <a16:rowId xmlns:a16="http://schemas.microsoft.com/office/drawing/2014/main" val="3233038839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16.40-17.00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Application of Multi-fluid thermal Recovery on Offshore Heavy Oil</a:t>
                      </a:r>
                      <a:endParaRPr lang="ru-RU" sz="1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Исследование и применение многокомпонентного термического извлечения нефти на морских месторождениях</a:t>
                      </a:r>
                      <a:endParaRPr lang="ru-RU" sz="1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Wang </a:t>
                      </a:r>
                      <a:r>
                        <a:rPr lang="en-US" sz="12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Shaohua</a:t>
                      </a:r>
                      <a:endParaRPr lang="ru-RU" sz="12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(Ван Шаохуа),</a:t>
                      </a:r>
                      <a:endParaRPr lang="kk-KZ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инженер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Oilfield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Service </a:t>
                      </a:r>
                      <a:r>
                        <a:rPr lang="kk-KZ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Ltd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extLst>
                  <a:ext uri="{0D108BD9-81ED-4DB2-BD59-A6C34878D82A}">
                    <a16:rowId xmlns:a16="http://schemas.microsoft.com/office/drawing/2014/main" val="959946660"/>
                  </a:ext>
                </a:extLst>
              </a:tr>
              <a:tr h="512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17.00-17.20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 машинного обучения в геологии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of machine learning in </a:t>
                      </a:r>
                      <a:r>
                        <a:rPr lang="en-US" sz="1200" b="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GeoScience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Салиев Нурлан Бакитжанович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 службы по геологии и разработке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«КМГ Инжиниринг»,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-Султан,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extLst>
                  <a:ext uri="{0D108BD9-81ED-4DB2-BD59-A6C34878D82A}">
                    <a16:rowId xmlns:a16="http://schemas.microsoft.com/office/drawing/2014/main" val="720239715"/>
                  </a:ext>
                </a:extLst>
              </a:tr>
              <a:tr h="71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17.20-17.40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 прокси-моделей при прогнозировании параметров разработки нефтяных залежей.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kk-KZ" sz="12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pplication of proxy models for oil reservoirs performance prediction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Шаяхмет Қайыргелді Нұрланұлы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служба аналитики департамента нефтяного инжиниринга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«КМГ Инжиниринг»,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-Султан,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extLst>
                  <a:ext uri="{0D108BD9-81ED-4DB2-BD59-A6C34878D82A}">
                    <a16:rowId xmlns:a16="http://schemas.microsoft.com/office/drawing/2014/main" val="423385520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17.40-18.00</a:t>
                      </a:r>
                    </a:p>
                    <a:p>
                      <a:endParaRPr lang="ru-RU" dirty="0"/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Квадрокоптер» ұшқышсыз ұшу аппаратын инженерлі-геодезиялық ізденістер саласында пайдалану (Использование беспилотного летательного аппарата «Квадрокоптер» в сфере инженерно-геодезических изысканий)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Мырзашев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Галымжан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Багитович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Начальник отдела инженерных изысканий и авторского надзора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Атырауский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филиал ТОО «КМГ Инжиниринг»,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Атырау, РК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extLst>
                  <a:ext uri="{0D108BD9-81ED-4DB2-BD59-A6C34878D82A}">
                    <a16:rowId xmlns:a16="http://schemas.microsoft.com/office/drawing/2014/main" val="8212254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18.00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Закрытие конференции. Результат онлайн </a:t>
                      </a:r>
                      <a:r>
                        <a:rPr lang="ru-RU" sz="12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голосование участников в номинаций «Лучший докладчик», «Лучшая инновационная технология</a:t>
                      </a:r>
                      <a:r>
                        <a:rPr lang="ru-RU" sz="1200" b="1" i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 на </a:t>
                      </a:r>
                      <a:r>
                        <a:rPr lang="ru-RU" sz="12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сайте </a:t>
                      </a:r>
                      <a:r>
                        <a:rPr lang="ru-RU" sz="12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4"/>
                        </a:rPr>
                        <a:t>www.kmgen.kz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205" marR="40205" marT="0" marB="0" anchor="ctr"/>
                </a:tc>
                <a:extLst>
                  <a:ext uri="{0D108BD9-81ED-4DB2-BD59-A6C34878D82A}">
                    <a16:rowId xmlns:a16="http://schemas.microsoft.com/office/drawing/2014/main" val="3048469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26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F4252-AC8B-4DB8-B676-0FA568FF5BDF}"/>
              </a:ext>
            </a:extLst>
          </p:cNvPr>
          <p:cNvSpPr/>
          <p:nvPr/>
        </p:nvSpPr>
        <p:spPr>
          <a:xfrm>
            <a:off x="0" y="6451600"/>
            <a:ext cx="5398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Epoch…">
            <a:extLst>
              <a:ext uri="{FF2B5EF4-FFF2-40B4-BE49-F238E27FC236}">
                <a16:creationId xmlns:a16="http://schemas.microsoft.com/office/drawing/2014/main" id="{53553042-B705-4C89-BD4B-905766DB9EC5}"/>
              </a:ext>
            </a:extLst>
          </p:cNvPr>
          <p:cNvSpPr txBox="1"/>
          <p:nvPr/>
        </p:nvSpPr>
        <p:spPr>
          <a:xfrm>
            <a:off x="0" y="6539384"/>
            <a:ext cx="53986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>
              <a:lnSpc>
                <a:spcPct val="100000"/>
              </a:lnSpc>
              <a:defRPr b="1" cap="all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6CD732E-A58F-41A1-B0FD-BE6B09A890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29" y="250048"/>
            <a:ext cx="716309" cy="886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BBFD2-0D84-46FA-9EAD-48693C88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" y="250048"/>
            <a:ext cx="762033" cy="886535"/>
          </a:xfrm>
          <a:prstGeom prst="rect">
            <a:avLst/>
          </a:prstGeom>
        </p:spPr>
      </p:pic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F2E2686-6411-4DD9-9AA4-8FF7CA976E5A}"/>
              </a:ext>
            </a:extLst>
          </p:cNvPr>
          <p:cNvCxnSpPr>
            <a:cxnSpLocks/>
          </p:cNvCxnSpPr>
          <p:nvPr/>
        </p:nvCxnSpPr>
        <p:spPr>
          <a:xfrm>
            <a:off x="0" y="1368603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3B1374-BFFF-4826-9643-8BBE41F7CFE8}"/>
              </a:ext>
            </a:extLst>
          </p:cNvPr>
          <p:cNvGrpSpPr/>
          <p:nvPr/>
        </p:nvGrpSpPr>
        <p:grpSpPr>
          <a:xfrm>
            <a:off x="11378790" y="1670355"/>
            <a:ext cx="228991" cy="4270422"/>
            <a:chOff x="11378790" y="1662857"/>
            <a:chExt cx="228991" cy="427042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70AC8A2-5B6D-4C0B-9C67-E254FCB9DE5A}"/>
                </a:ext>
              </a:extLst>
            </p:cNvPr>
            <p:cNvGrpSpPr/>
            <p:nvPr/>
          </p:nvGrpSpPr>
          <p:grpSpPr>
            <a:xfrm>
              <a:off x="11378790" y="1662857"/>
              <a:ext cx="228991" cy="3204418"/>
              <a:chOff x="11342420" y="1662856"/>
              <a:chExt cx="265361" cy="3713373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5B6701EE-072C-420B-9A1B-533F0E5363D3}"/>
                  </a:ext>
                </a:extLst>
              </p:cNvPr>
              <p:cNvGrpSpPr/>
              <p:nvPr/>
            </p:nvGrpSpPr>
            <p:grpSpPr>
              <a:xfrm rot="16200000">
                <a:off x="10545829" y="245944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15" name="Рисунок 13">
                  <a:extLst>
                    <a:ext uri="{FF2B5EF4-FFF2-40B4-BE49-F238E27FC236}">
                      <a16:creationId xmlns:a16="http://schemas.microsoft.com/office/drawing/2014/main" id="{DB91E9A6-B1C9-4D70-A1EE-A00E9D8BF586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Рисунок 13">
                  <a:extLst>
                    <a:ext uri="{FF2B5EF4-FFF2-40B4-BE49-F238E27FC236}">
                      <a16:creationId xmlns:a16="http://schemas.microsoft.com/office/drawing/2014/main" id="{18B22730-BBC1-4A20-8717-F0D131AA3F72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5" name="Рисунок 13">
                  <a:extLst>
                    <a:ext uri="{FF2B5EF4-FFF2-40B4-BE49-F238E27FC236}">
                      <a16:creationId xmlns:a16="http://schemas.microsoft.com/office/drawing/2014/main" id="{E4A45169-86AA-4845-96FA-1829CB4FC616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407AB2C6-EBA5-4B5E-897D-4FBA79AB427D}"/>
                  </a:ext>
                </a:extLst>
              </p:cNvPr>
              <p:cNvGrpSpPr/>
              <p:nvPr/>
            </p:nvGrpSpPr>
            <p:grpSpPr>
              <a:xfrm rot="16200000">
                <a:off x="10545828" y="4314278"/>
                <a:ext cx="1858543" cy="265360"/>
                <a:chOff x="6138248" y="1812862"/>
                <a:chExt cx="3541101" cy="505593"/>
              </a:xfrm>
            </p:grpSpPr>
            <p:sp>
              <p:nvSpPr>
                <p:cNvPr id="38" name="Рисунок 13">
                  <a:extLst>
                    <a:ext uri="{FF2B5EF4-FFF2-40B4-BE49-F238E27FC236}">
                      <a16:creationId xmlns:a16="http://schemas.microsoft.com/office/drawing/2014/main" id="{D57C054A-93B3-4BD2-81B8-DACFE76C4134}"/>
                    </a:ext>
                  </a:extLst>
                </p:cNvPr>
                <p:cNvSpPr/>
                <p:nvPr/>
              </p:nvSpPr>
              <p:spPr>
                <a:xfrm>
                  <a:off x="6138248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Рисунок 13">
                  <a:extLst>
                    <a:ext uri="{FF2B5EF4-FFF2-40B4-BE49-F238E27FC236}">
                      <a16:creationId xmlns:a16="http://schemas.microsoft.com/office/drawing/2014/main" id="{1348D1E0-26EF-4792-BDB4-D960F5EF35FB}"/>
                    </a:ext>
                  </a:extLst>
                </p:cNvPr>
                <p:cNvSpPr/>
                <p:nvPr/>
              </p:nvSpPr>
              <p:spPr>
                <a:xfrm>
                  <a:off x="7318615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Рисунок 13">
                  <a:extLst>
                    <a:ext uri="{FF2B5EF4-FFF2-40B4-BE49-F238E27FC236}">
                      <a16:creationId xmlns:a16="http://schemas.microsoft.com/office/drawing/2014/main" id="{E4F4F0B1-4C6F-4CC6-9A5A-7BAC6F2F69D9}"/>
                    </a:ext>
                  </a:extLst>
                </p:cNvPr>
                <p:cNvSpPr/>
                <p:nvPr/>
              </p:nvSpPr>
              <p:spPr>
                <a:xfrm>
                  <a:off x="8498982" y="1812862"/>
                  <a:ext cx="1180367" cy="505593"/>
                </a:xfrm>
                <a:custGeom>
                  <a:avLst/>
                  <a:gdLst>
                    <a:gd name="connsiteX0" fmla="*/ 2348565 w 6004560"/>
                    <a:gd name="connsiteY0" fmla="*/ 1918230 h 2571965"/>
                    <a:gd name="connsiteX1" fmla="*/ 2348565 w 6004560"/>
                    <a:gd name="connsiteY1" fmla="*/ 1918230 h 2571965"/>
                    <a:gd name="connsiteX2" fmla="*/ 4886193 w 6004560"/>
                    <a:gd name="connsiteY2" fmla="*/ 1023715 h 2571965"/>
                    <a:gd name="connsiteX3" fmla="*/ 4982851 w 6004560"/>
                    <a:gd name="connsiteY3" fmla="*/ 1176499 h 2571965"/>
                    <a:gd name="connsiteX4" fmla="*/ 5118451 w 6004560"/>
                    <a:gd name="connsiteY4" fmla="*/ 1290350 h 2571965"/>
                    <a:gd name="connsiteX5" fmla="*/ 4980740 w 6004560"/>
                    <a:gd name="connsiteY5" fmla="*/ 1393487 h 2571965"/>
                    <a:gd name="connsiteX6" fmla="*/ 4886193 w 6004560"/>
                    <a:gd name="connsiteY6" fmla="*/ 1539781 h 2571965"/>
                    <a:gd name="connsiteX7" fmla="*/ 4763734 w 6004560"/>
                    <a:gd name="connsiteY7" fmla="*/ 1429995 h 2571965"/>
                    <a:gd name="connsiteX8" fmla="*/ 4619430 w 6004560"/>
                    <a:gd name="connsiteY8" fmla="*/ 1333453 h 2571965"/>
                    <a:gd name="connsiteX9" fmla="*/ 4560428 w 6004560"/>
                    <a:gd name="connsiteY9" fmla="*/ 1315038 h 2571965"/>
                    <a:gd name="connsiteX10" fmla="*/ 4499097 w 6004560"/>
                    <a:gd name="connsiteY10" fmla="*/ 1290350 h 2571965"/>
                    <a:gd name="connsiteX11" fmla="*/ 4671716 w 6004560"/>
                    <a:gd name="connsiteY11" fmla="*/ 1222119 h 2571965"/>
                    <a:gd name="connsiteX12" fmla="*/ 4886193 w 6004560"/>
                    <a:gd name="connsiteY12" fmla="*/ 1023715 h 2571965"/>
                    <a:gd name="connsiteX13" fmla="*/ 2537811 w 6004560"/>
                    <a:gd name="connsiteY13" fmla="*/ 1281748 h 2571965"/>
                    <a:gd name="connsiteX14" fmla="*/ 2959430 w 6004560"/>
                    <a:gd name="connsiteY14" fmla="*/ 937818 h 2571965"/>
                    <a:gd name="connsiteX15" fmla="*/ 3002327 w 6004560"/>
                    <a:gd name="connsiteY15" fmla="*/ 722676 h 2571965"/>
                    <a:gd name="connsiteX16" fmla="*/ 3010929 w 6004560"/>
                    <a:gd name="connsiteY16" fmla="*/ 722676 h 2571965"/>
                    <a:gd name="connsiteX17" fmla="*/ 3466842 w 6004560"/>
                    <a:gd name="connsiteY17" fmla="*/ 1281748 h 2571965"/>
                    <a:gd name="connsiteX18" fmla="*/ 3422919 w 6004560"/>
                    <a:gd name="connsiteY18" fmla="*/ 1298037 h 2571965"/>
                    <a:gd name="connsiteX19" fmla="*/ 3051299 w 6004560"/>
                    <a:gd name="connsiteY19" fmla="*/ 1623155 h 2571965"/>
                    <a:gd name="connsiteX20" fmla="*/ 3010929 w 6004560"/>
                    <a:gd name="connsiteY20" fmla="*/ 1840820 h 2571965"/>
                    <a:gd name="connsiteX21" fmla="*/ 3002327 w 6004560"/>
                    <a:gd name="connsiteY21" fmla="*/ 1840820 h 2571965"/>
                    <a:gd name="connsiteX22" fmla="*/ 2721220 w 6004560"/>
                    <a:gd name="connsiteY22" fmla="*/ 1356396 h 2571965"/>
                    <a:gd name="connsiteX23" fmla="*/ 2633794 w 6004560"/>
                    <a:gd name="connsiteY23" fmla="*/ 1314794 h 2571965"/>
                    <a:gd name="connsiteX24" fmla="*/ 2590427 w 6004560"/>
                    <a:gd name="connsiteY24" fmla="*/ 1297947 h 2571965"/>
                    <a:gd name="connsiteX25" fmla="*/ 2537811 w 6004560"/>
                    <a:gd name="connsiteY25" fmla="*/ 1281748 h 2571965"/>
                    <a:gd name="connsiteX26" fmla="*/ 894805 w 6004560"/>
                    <a:gd name="connsiteY26" fmla="*/ 1273146 h 2571965"/>
                    <a:gd name="connsiteX27" fmla="*/ 1127063 w 6004560"/>
                    <a:gd name="connsiteY27" fmla="*/ 1023715 h 2571965"/>
                    <a:gd name="connsiteX28" fmla="*/ 1245523 w 6004560"/>
                    <a:gd name="connsiteY28" fmla="*/ 1137499 h 2571965"/>
                    <a:gd name="connsiteX29" fmla="*/ 1443009 w 6004560"/>
                    <a:gd name="connsiteY29" fmla="*/ 1249675 h 2571965"/>
                    <a:gd name="connsiteX30" fmla="*/ 1505556 w 6004560"/>
                    <a:gd name="connsiteY30" fmla="*/ 1273146 h 2571965"/>
                    <a:gd name="connsiteX31" fmla="*/ 1407566 w 6004560"/>
                    <a:gd name="connsiteY31" fmla="*/ 1329989 h 2571965"/>
                    <a:gd name="connsiteX32" fmla="*/ 1287495 w 6004560"/>
                    <a:gd name="connsiteY32" fmla="*/ 1373353 h 2571965"/>
                    <a:gd name="connsiteX33" fmla="*/ 1127063 w 6004560"/>
                    <a:gd name="connsiteY33" fmla="*/ 1539781 h 2571965"/>
                    <a:gd name="connsiteX34" fmla="*/ 894805 w 6004560"/>
                    <a:gd name="connsiteY34" fmla="*/ 1290350 h 2571965"/>
                    <a:gd name="connsiteX35" fmla="*/ 894805 w 6004560"/>
                    <a:gd name="connsiteY35" fmla="*/ 1273146 h 2571965"/>
                    <a:gd name="connsiteX36" fmla="*/ 4585119 w 6004560"/>
                    <a:gd name="connsiteY36" fmla="*/ 688272 h 2571965"/>
                    <a:gd name="connsiteX37" fmla="*/ 4619527 w 6004560"/>
                    <a:gd name="connsiteY37" fmla="*/ 920503 h 2571965"/>
                    <a:gd name="connsiteX38" fmla="*/ 4530742 w 6004560"/>
                    <a:gd name="connsiteY38" fmla="*/ 880259 h 2571965"/>
                    <a:gd name="connsiteX39" fmla="*/ 4440044 w 6004560"/>
                    <a:gd name="connsiteY39" fmla="*/ 841929 h 2571965"/>
                    <a:gd name="connsiteX40" fmla="*/ 4338163 w 6004560"/>
                    <a:gd name="connsiteY40" fmla="*/ 814783 h 2571965"/>
                    <a:gd name="connsiteX41" fmla="*/ 4215226 w 6004560"/>
                    <a:gd name="connsiteY41" fmla="*/ 800086 h 2571965"/>
                    <a:gd name="connsiteX42" fmla="*/ 4499097 w 6004560"/>
                    <a:gd name="connsiteY42" fmla="*/ 1092523 h 2571965"/>
                    <a:gd name="connsiteX43" fmla="*/ 3871141 w 6004560"/>
                    <a:gd name="connsiteY43" fmla="*/ 1273146 h 2571965"/>
                    <a:gd name="connsiteX44" fmla="*/ 3928418 w 6004560"/>
                    <a:gd name="connsiteY44" fmla="*/ 1319090 h 2571965"/>
                    <a:gd name="connsiteX45" fmla="*/ 4311962 w 6004560"/>
                    <a:gd name="connsiteY45" fmla="*/ 1451658 h 2571965"/>
                    <a:gd name="connsiteX46" fmla="*/ 4499097 w 6004560"/>
                    <a:gd name="connsiteY46" fmla="*/ 1479574 h 2571965"/>
                    <a:gd name="connsiteX47" fmla="*/ 4215226 w 6004560"/>
                    <a:gd name="connsiteY47" fmla="*/ 1763409 h 2571965"/>
                    <a:gd name="connsiteX48" fmla="*/ 4619527 w 6004560"/>
                    <a:gd name="connsiteY48" fmla="*/ 1642996 h 2571965"/>
                    <a:gd name="connsiteX49" fmla="*/ 4585119 w 6004560"/>
                    <a:gd name="connsiteY49" fmla="*/ 1875224 h 2571965"/>
                    <a:gd name="connsiteX50" fmla="*/ 4851785 w 6004560"/>
                    <a:gd name="connsiteY50" fmla="*/ 2184864 h 2571965"/>
                    <a:gd name="connsiteX51" fmla="*/ 4860387 w 6004560"/>
                    <a:gd name="connsiteY51" fmla="*/ 1754810 h 2571965"/>
                    <a:gd name="connsiteX52" fmla="*/ 4904544 w 6004560"/>
                    <a:gd name="connsiteY52" fmla="*/ 1899880 h 2571965"/>
                    <a:gd name="connsiteX53" fmla="*/ 5476327 w 6004560"/>
                    <a:gd name="connsiteY53" fmla="*/ 1957596 h 2571965"/>
                    <a:gd name="connsiteX54" fmla="*/ 5342106 w 6004560"/>
                    <a:gd name="connsiteY54" fmla="*/ 1677400 h 2571965"/>
                    <a:gd name="connsiteX55" fmla="*/ 5310262 w 6004560"/>
                    <a:gd name="connsiteY55" fmla="*/ 1808980 h 2571965"/>
                    <a:gd name="connsiteX56" fmla="*/ 5163707 w 6004560"/>
                    <a:gd name="connsiteY56" fmla="*/ 1456015 h 2571965"/>
                    <a:gd name="connsiteX57" fmla="*/ 5651783 w 6004560"/>
                    <a:gd name="connsiteY57" fmla="*/ 1815017 h 2571965"/>
                    <a:gd name="connsiteX58" fmla="*/ 5558572 w 6004560"/>
                    <a:gd name="connsiteY58" fmla="*/ 2117467 h 2571965"/>
                    <a:gd name="connsiteX59" fmla="*/ 5211056 w 6004560"/>
                    <a:gd name="connsiteY59" fmla="*/ 2329067 h 2571965"/>
                    <a:gd name="connsiteX60" fmla="*/ 3804119 w 6004560"/>
                    <a:gd name="connsiteY60" fmla="*/ 1348764 h 2571965"/>
                    <a:gd name="connsiteX61" fmla="*/ 3671641 w 6004560"/>
                    <a:gd name="connsiteY61" fmla="*/ 1292000 h 2571965"/>
                    <a:gd name="connsiteX62" fmla="*/ 3653316 w 6004560"/>
                    <a:gd name="connsiteY62" fmla="*/ 1284518 h 2571965"/>
                    <a:gd name="connsiteX63" fmla="*/ 3647486 w 6004560"/>
                    <a:gd name="connsiteY63" fmla="*/ 1281748 h 2571965"/>
                    <a:gd name="connsiteX64" fmla="*/ 4114452 w 6004560"/>
                    <a:gd name="connsiteY64" fmla="*/ 862744 h 2571965"/>
                    <a:gd name="connsiteX65" fmla="*/ 4415150 w 6004560"/>
                    <a:gd name="connsiteY65" fmla="*/ 501122 h 2571965"/>
                    <a:gd name="connsiteX66" fmla="*/ 4475301 w 6004560"/>
                    <a:gd name="connsiteY66" fmla="*/ 449449 h 2571965"/>
                    <a:gd name="connsiteX67" fmla="*/ 4535475 w 6004560"/>
                    <a:gd name="connsiteY67" fmla="*/ 397803 h 2571965"/>
                    <a:gd name="connsiteX68" fmla="*/ 5214889 w 6004560"/>
                    <a:gd name="connsiteY68" fmla="*/ 239198 h 2571965"/>
                    <a:gd name="connsiteX69" fmla="*/ 5503433 w 6004560"/>
                    <a:gd name="connsiteY69" fmla="*/ 389347 h 2571965"/>
                    <a:gd name="connsiteX70" fmla="*/ 5192717 w 6004560"/>
                    <a:gd name="connsiteY70" fmla="*/ 1130083 h 2571965"/>
                    <a:gd name="connsiteX71" fmla="*/ 5126792 w 6004560"/>
                    <a:gd name="connsiteY71" fmla="*/ 1075581 h 2571965"/>
                    <a:gd name="connsiteX72" fmla="*/ 5195870 w 6004560"/>
                    <a:gd name="connsiteY72" fmla="*/ 714075 h 2571965"/>
                    <a:gd name="connsiteX73" fmla="*/ 5342106 w 6004560"/>
                    <a:gd name="connsiteY73" fmla="*/ 886098 h 2571965"/>
                    <a:gd name="connsiteX74" fmla="*/ 5478966 w 6004560"/>
                    <a:gd name="connsiteY74" fmla="*/ 620827 h 2571965"/>
                    <a:gd name="connsiteX75" fmla="*/ 5256084 w 6004560"/>
                    <a:gd name="connsiteY75" fmla="*/ 421638 h 2571965"/>
                    <a:gd name="connsiteX76" fmla="*/ 4966985 w 6004560"/>
                    <a:gd name="connsiteY76" fmla="*/ 554027 h 2571965"/>
                    <a:gd name="connsiteX77" fmla="*/ 4860387 w 6004560"/>
                    <a:gd name="connsiteY77" fmla="*/ 808688 h 2571965"/>
                    <a:gd name="connsiteX78" fmla="*/ 4851785 w 6004560"/>
                    <a:gd name="connsiteY78" fmla="*/ 378632 h 2571965"/>
                    <a:gd name="connsiteX79" fmla="*/ 4758645 w 6004560"/>
                    <a:gd name="connsiteY79" fmla="*/ 423120 h 2571965"/>
                    <a:gd name="connsiteX80" fmla="*/ 4585119 w 6004560"/>
                    <a:gd name="connsiteY80" fmla="*/ 688272 h 2571965"/>
                    <a:gd name="connsiteX81" fmla="*/ 1187277 w 6004560"/>
                    <a:gd name="connsiteY81" fmla="*/ 585060 h 2571965"/>
                    <a:gd name="connsiteX82" fmla="*/ 1161471 w 6004560"/>
                    <a:gd name="connsiteY82" fmla="*/ 808688 h 2571965"/>
                    <a:gd name="connsiteX83" fmla="*/ 1109731 w 6004560"/>
                    <a:gd name="connsiteY83" fmla="*/ 679797 h 2571965"/>
                    <a:gd name="connsiteX84" fmla="*/ 748569 w 6004560"/>
                    <a:gd name="connsiteY84" fmla="*/ 421638 h 2571965"/>
                    <a:gd name="connsiteX85" fmla="*/ 559386 w 6004560"/>
                    <a:gd name="connsiteY85" fmla="*/ 808622 h 2571965"/>
                    <a:gd name="connsiteX86" fmla="*/ 662548 w 6004560"/>
                    <a:gd name="connsiteY86" fmla="*/ 886098 h 2571965"/>
                    <a:gd name="connsiteX87" fmla="*/ 908655 w 6004560"/>
                    <a:gd name="connsiteY87" fmla="*/ 777636 h 2571965"/>
                    <a:gd name="connsiteX88" fmla="*/ 963622 w 6004560"/>
                    <a:gd name="connsiteY88" fmla="*/ 894698 h 2571965"/>
                    <a:gd name="connsiteX89" fmla="*/ 462696 w 6004560"/>
                    <a:gd name="connsiteY89" fmla="*/ 1008513 h 2571965"/>
                    <a:gd name="connsiteX90" fmla="*/ 1015235 w 6004560"/>
                    <a:gd name="connsiteY90" fmla="*/ 215210 h 2571965"/>
                    <a:gd name="connsiteX91" fmla="*/ 1818915 w 6004560"/>
                    <a:gd name="connsiteY91" fmla="*/ 762000 h 2571965"/>
                    <a:gd name="connsiteX92" fmla="*/ 2015562 w 6004560"/>
                    <a:gd name="connsiteY92" fmla="*/ 1021233 h 2571965"/>
                    <a:gd name="connsiteX93" fmla="*/ 2365770 w 6004560"/>
                    <a:gd name="connsiteY93" fmla="*/ 1281748 h 2571965"/>
                    <a:gd name="connsiteX94" fmla="*/ 2359708 w 6004560"/>
                    <a:gd name="connsiteY94" fmla="*/ 1284286 h 2571965"/>
                    <a:gd name="connsiteX95" fmla="*/ 2326661 w 6004560"/>
                    <a:gd name="connsiteY95" fmla="*/ 1294251 h 2571965"/>
                    <a:gd name="connsiteX96" fmla="*/ 2088173 w 6004560"/>
                    <a:gd name="connsiteY96" fmla="*/ 1451443 h 2571965"/>
                    <a:gd name="connsiteX97" fmla="*/ 1990956 w 6004560"/>
                    <a:gd name="connsiteY97" fmla="*/ 1577867 h 2571965"/>
                    <a:gd name="connsiteX98" fmla="*/ 1748335 w 6004560"/>
                    <a:gd name="connsiteY98" fmla="*/ 1894346 h 2571965"/>
                    <a:gd name="connsiteX99" fmla="*/ 1589596 w 6004560"/>
                    <a:gd name="connsiteY99" fmla="*/ 2071070 h 2571965"/>
                    <a:gd name="connsiteX100" fmla="*/ 774348 w 6004560"/>
                    <a:gd name="connsiteY100" fmla="*/ 2322508 h 2571965"/>
                    <a:gd name="connsiteX101" fmla="*/ 352871 w 6004560"/>
                    <a:gd name="connsiteY101" fmla="*/ 1840820 h 2571965"/>
                    <a:gd name="connsiteX102" fmla="*/ 842241 w 6004560"/>
                    <a:gd name="connsiteY102" fmla="*/ 1454722 h 2571965"/>
                    <a:gd name="connsiteX103" fmla="*/ 800181 w 6004560"/>
                    <a:gd name="connsiteY103" fmla="*/ 1858023 h 2571965"/>
                    <a:gd name="connsiteX104" fmla="*/ 662548 w 6004560"/>
                    <a:gd name="connsiteY104" fmla="*/ 1677400 h 2571965"/>
                    <a:gd name="connsiteX105" fmla="*/ 782978 w 6004560"/>
                    <a:gd name="connsiteY105" fmla="*/ 2150460 h 2571965"/>
                    <a:gd name="connsiteX106" fmla="*/ 1030034 w 6004560"/>
                    <a:gd name="connsiteY106" fmla="*/ 2027640 h 2571965"/>
                    <a:gd name="connsiteX107" fmla="*/ 1144266 w 6004560"/>
                    <a:gd name="connsiteY107" fmla="*/ 1763409 h 2571965"/>
                    <a:gd name="connsiteX108" fmla="*/ 1187277 w 6004560"/>
                    <a:gd name="connsiteY108" fmla="*/ 1987038 h 2571965"/>
                    <a:gd name="connsiteX109" fmla="*/ 1152868 w 6004560"/>
                    <a:gd name="connsiteY109" fmla="*/ 2184864 h 2571965"/>
                    <a:gd name="connsiteX110" fmla="*/ 1415962 w 6004560"/>
                    <a:gd name="connsiteY110" fmla="*/ 1741181 h 2571965"/>
                    <a:gd name="connsiteX111" fmla="*/ 1393729 w 6004560"/>
                    <a:gd name="connsiteY111" fmla="*/ 1642996 h 2571965"/>
                    <a:gd name="connsiteX112" fmla="*/ 1798028 w 6004560"/>
                    <a:gd name="connsiteY112" fmla="*/ 1763409 h 2571965"/>
                    <a:gd name="connsiteX113" fmla="*/ 1771312 w 6004560"/>
                    <a:gd name="connsiteY113" fmla="*/ 1721315 h 2571965"/>
                    <a:gd name="connsiteX114" fmla="*/ 1740138 w 6004560"/>
                    <a:gd name="connsiteY114" fmla="*/ 1683676 h 2571965"/>
                    <a:gd name="connsiteX115" fmla="*/ 1594290 w 6004560"/>
                    <a:gd name="connsiteY115" fmla="*/ 1545669 h 2571965"/>
                    <a:gd name="connsiteX116" fmla="*/ 1514159 w 6004560"/>
                    <a:gd name="connsiteY116" fmla="*/ 1479574 h 2571965"/>
                    <a:gd name="connsiteX117" fmla="*/ 2002097 w 6004560"/>
                    <a:gd name="connsiteY117" fmla="*/ 1356776 h 2571965"/>
                    <a:gd name="connsiteX118" fmla="*/ 2142113 w 6004560"/>
                    <a:gd name="connsiteY118" fmla="*/ 1290350 h 2571965"/>
                    <a:gd name="connsiteX119" fmla="*/ 2011892 w 6004560"/>
                    <a:gd name="connsiteY119" fmla="*/ 1214129 h 2571965"/>
                    <a:gd name="connsiteX120" fmla="*/ 1505556 w 6004560"/>
                    <a:gd name="connsiteY120" fmla="*/ 1092523 h 2571965"/>
                    <a:gd name="connsiteX121" fmla="*/ 1737831 w 6004560"/>
                    <a:gd name="connsiteY121" fmla="*/ 886115 h 2571965"/>
                    <a:gd name="connsiteX122" fmla="*/ 1770115 w 6004560"/>
                    <a:gd name="connsiteY122" fmla="*/ 848956 h 2571965"/>
                    <a:gd name="connsiteX123" fmla="*/ 1775743 w 6004560"/>
                    <a:gd name="connsiteY123" fmla="*/ 807020 h 2571965"/>
                    <a:gd name="connsiteX124" fmla="*/ 1682242 w 6004560"/>
                    <a:gd name="connsiteY124" fmla="*/ 813328 h 2571965"/>
                    <a:gd name="connsiteX125" fmla="*/ 1393729 w 6004560"/>
                    <a:gd name="connsiteY125" fmla="*/ 920503 h 2571965"/>
                    <a:gd name="connsiteX126" fmla="*/ 1258934 w 6004560"/>
                    <a:gd name="connsiteY126" fmla="*/ 427399 h 2571965"/>
                    <a:gd name="connsiteX127" fmla="*/ 1152868 w 6004560"/>
                    <a:gd name="connsiteY127" fmla="*/ 378632 h 2571965"/>
                    <a:gd name="connsiteX128" fmla="*/ 1187277 w 6004560"/>
                    <a:gd name="connsiteY128" fmla="*/ 585060 h 2571965"/>
                    <a:gd name="connsiteX129" fmla="*/ 2348565 w 6004560"/>
                    <a:gd name="connsiteY129" fmla="*/ 1918230 h 2571965"/>
                    <a:gd name="connsiteX130" fmla="*/ 2403380 w 6004560"/>
                    <a:gd name="connsiteY130" fmla="*/ 1975235 h 2571965"/>
                    <a:gd name="connsiteX131" fmla="*/ 2478565 w 6004560"/>
                    <a:gd name="connsiteY131" fmla="*/ 2012385 h 2571965"/>
                    <a:gd name="connsiteX132" fmla="*/ 2538221 w 6004560"/>
                    <a:gd name="connsiteY132" fmla="*/ 1633985 h 2571965"/>
                    <a:gd name="connsiteX133" fmla="*/ 2354827 w 6004560"/>
                    <a:gd name="connsiteY133" fmla="*/ 1606200 h 2571965"/>
                    <a:gd name="connsiteX134" fmla="*/ 2212929 w 6004560"/>
                    <a:gd name="connsiteY134" fmla="*/ 1696600 h 2571965"/>
                    <a:gd name="connsiteX135" fmla="*/ 2167921 w 6004560"/>
                    <a:gd name="connsiteY135" fmla="*/ 2038646 h 2571965"/>
                    <a:gd name="connsiteX136" fmla="*/ 2004346 w 6004560"/>
                    <a:gd name="connsiteY136" fmla="*/ 2098721 h 2571965"/>
                    <a:gd name="connsiteX137" fmla="*/ 1823836 w 6004560"/>
                    <a:gd name="connsiteY137" fmla="*/ 2563313 h 2571965"/>
                    <a:gd name="connsiteX138" fmla="*/ 1917160 w 6004560"/>
                    <a:gd name="connsiteY138" fmla="*/ 2476004 h 2571965"/>
                    <a:gd name="connsiteX139" fmla="*/ 2020400 w 6004560"/>
                    <a:gd name="connsiteY139" fmla="*/ 2398609 h 2571965"/>
                    <a:gd name="connsiteX140" fmla="*/ 2630973 w 6004560"/>
                    <a:gd name="connsiteY140" fmla="*/ 2278015 h 2571965"/>
                    <a:gd name="connsiteX141" fmla="*/ 2756465 w 6004560"/>
                    <a:gd name="connsiteY141" fmla="*/ 2222867 h 2571965"/>
                    <a:gd name="connsiteX142" fmla="*/ 2864694 w 6004560"/>
                    <a:gd name="connsiteY142" fmla="*/ 2141858 h 2571965"/>
                    <a:gd name="connsiteX143" fmla="*/ 3002327 w 6004560"/>
                    <a:gd name="connsiteY143" fmla="*/ 2571915 h 2571965"/>
                    <a:gd name="connsiteX144" fmla="*/ 3139959 w 6004560"/>
                    <a:gd name="connsiteY144" fmla="*/ 2141858 h 2571965"/>
                    <a:gd name="connsiteX145" fmla="*/ 3368991 w 6004560"/>
                    <a:gd name="connsiteY145" fmla="*/ 2274102 h 2571965"/>
                    <a:gd name="connsiteX146" fmla="*/ 3986582 w 6004560"/>
                    <a:gd name="connsiteY146" fmla="*/ 2396280 h 2571965"/>
                    <a:gd name="connsiteX147" fmla="*/ 4189420 w 6004560"/>
                    <a:gd name="connsiteY147" fmla="*/ 2563313 h 2571965"/>
                    <a:gd name="connsiteX148" fmla="*/ 4127685 w 6004560"/>
                    <a:gd name="connsiteY148" fmla="*/ 2203587 h 2571965"/>
                    <a:gd name="connsiteX149" fmla="*/ 3836732 w 6004560"/>
                    <a:gd name="connsiteY149" fmla="*/ 2038646 h 2571965"/>
                    <a:gd name="connsiteX150" fmla="*/ 3870265 w 6004560"/>
                    <a:gd name="connsiteY150" fmla="*/ 1850348 h 2571965"/>
                    <a:gd name="connsiteX151" fmla="*/ 3842782 w 6004560"/>
                    <a:gd name="connsiteY151" fmla="*/ 1765962 h 2571965"/>
                    <a:gd name="connsiteX152" fmla="*/ 3735002 w 6004560"/>
                    <a:gd name="connsiteY152" fmla="*/ 1641499 h 2571965"/>
                    <a:gd name="connsiteX153" fmla="*/ 3363444 w 6004560"/>
                    <a:gd name="connsiteY153" fmla="*/ 1754645 h 2571965"/>
                    <a:gd name="connsiteX154" fmla="*/ 3606894 w 6004560"/>
                    <a:gd name="connsiteY154" fmla="*/ 1972256 h 2571965"/>
                    <a:gd name="connsiteX155" fmla="*/ 3664691 w 6004560"/>
                    <a:gd name="connsiteY155" fmla="*/ 1909630 h 2571965"/>
                    <a:gd name="connsiteX156" fmla="*/ 3292391 w 6004560"/>
                    <a:gd name="connsiteY156" fmla="*/ 2032453 h 2571965"/>
                    <a:gd name="connsiteX157" fmla="*/ 3166543 w 6004560"/>
                    <a:gd name="connsiteY157" fmla="*/ 1839454 h 2571965"/>
                    <a:gd name="connsiteX158" fmla="*/ 3302111 w 6004560"/>
                    <a:gd name="connsiteY158" fmla="*/ 1521288 h 2571965"/>
                    <a:gd name="connsiteX159" fmla="*/ 3397855 w 6004560"/>
                    <a:gd name="connsiteY159" fmla="*/ 1462200 h 2571965"/>
                    <a:gd name="connsiteX160" fmla="*/ 3663655 w 6004560"/>
                    <a:gd name="connsiteY160" fmla="*/ 1463407 h 2571965"/>
                    <a:gd name="connsiteX161" fmla="*/ 4114452 w 6004560"/>
                    <a:gd name="connsiteY161" fmla="*/ 1958785 h 2571965"/>
                    <a:gd name="connsiteX162" fmla="*/ 4419683 w 6004560"/>
                    <a:gd name="connsiteY162" fmla="*/ 2290074 h 2571965"/>
                    <a:gd name="connsiteX163" fmla="*/ 4608155 w 6004560"/>
                    <a:gd name="connsiteY163" fmla="*/ 2419864 h 2571965"/>
                    <a:gd name="connsiteX164" fmla="*/ 5150713 w 6004560"/>
                    <a:gd name="connsiteY164" fmla="*/ 2509563 h 2571965"/>
                    <a:gd name="connsiteX165" fmla="*/ 5617374 w 6004560"/>
                    <a:gd name="connsiteY165" fmla="*/ 2339684 h 2571965"/>
                    <a:gd name="connsiteX166" fmla="*/ 5915173 w 6004560"/>
                    <a:gd name="connsiteY166" fmla="*/ 2439623 h 2571965"/>
                    <a:gd name="connsiteX167" fmla="*/ 5967704 w 6004560"/>
                    <a:gd name="connsiteY167" fmla="*/ 2414737 h 2571965"/>
                    <a:gd name="connsiteX168" fmla="*/ 6004470 w 6004560"/>
                    <a:gd name="connsiteY168" fmla="*/ 2374089 h 2571965"/>
                    <a:gd name="connsiteX169" fmla="*/ 5873118 w 6004560"/>
                    <a:gd name="connsiteY169" fmla="*/ 1739933 h 2571965"/>
                    <a:gd name="connsiteX170" fmla="*/ 5692821 w 6004560"/>
                    <a:gd name="connsiteY170" fmla="*/ 1414011 h 2571965"/>
                    <a:gd name="connsiteX171" fmla="*/ 5688534 w 6004560"/>
                    <a:gd name="connsiteY171" fmla="*/ 1409756 h 2571965"/>
                    <a:gd name="connsiteX172" fmla="*/ 5479741 w 6004560"/>
                    <a:gd name="connsiteY172" fmla="*/ 1290350 h 2571965"/>
                    <a:gd name="connsiteX173" fmla="*/ 5671226 w 6004560"/>
                    <a:gd name="connsiteY173" fmla="*/ 1172172 h 2571965"/>
                    <a:gd name="connsiteX174" fmla="*/ 5729404 w 6004560"/>
                    <a:gd name="connsiteY174" fmla="*/ 1118528 h 2571965"/>
                    <a:gd name="connsiteX175" fmla="*/ 5873194 w 6004560"/>
                    <a:gd name="connsiteY175" fmla="*/ 832245 h 2571965"/>
                    <a:gd name="connsiteX176" fmla="*/ 5850851 w 6004560"/>
                    <a:gd name="connsiteY176" fmla="*/ 454801 h 2571965"/>
                    <a:gd name="connsiteX177" fmla="*/ 6004470 w 6004560"/>
                    <a:gd name="connsiteY177" fmla="*/ 180806 h 2571965"/>
                    <a:gd name="connsiteX178" fmla="*/ 5617374 w 6004560"/>
                    <a:gd name="connsiteY178" fmla="*/ 223811 h 2571965"/>
                    <a:gd name="connsiteX179" fmla="*/ 5576848 w 6004560"/>
                    <a:gd name="connsiteY179" fmla="*/ 214079 h 2571965"/>
                    <a:gd name="connsiteX180" fmla="*/ 5153649 w 6004560"/>
                    <a:gd name="connsiteY180" fmla="*/ 59600 h 2571965"/>
                    <a:gd name="connsiteX181" fmla="*/ 4264650 w 6004560"/>
                    <a:gd name="connsiteY181" fmla="*/ 419448 h 2571965"/>
                    <a:gd name="connsiteX182" fmla="*/ 3679290 w 6004560"/>
                    <a:gd name="connsiteY182" fmla="*/ 1098521 h 2571965"/>
                    <a:gd name="connsiteX183" fmla="*/ 3407611 w 6004560"/>
                    <a:gd name="connsiteY183" fmla="*/ 1108742 h 2571965"/>
                    <a:gd name="connsiteX184" fmla="*/ 3288604 w 6004560"/>
                    <a:gd name="connsiteY184" fmla="*/ 535858 h 2571965"/>
                    <a:gd name="connsiteX185" fmla="*/ 3627032 w 6004560"/>
                    <a:gd name="connsiteY185" fmla="*/ 528100 h 2571965"/>
                    <a:gd name="connsiteX186" fmla="*/ 3664691 w 6004560"/>
                    <a:gd name="connsiteY186" fmla="*/ 653868 h 2571965"/>
                    <a:gd name="connsiteX187" fmla="*/ 3387777 w 6004560"/>
                    <a:gd name="connsiteY187" fmla="*/ 626419 h 2571965"/>
                    <a:gd name="connsiteX188" fmla="*/ 3791705 w 6004560"/>
                    <a:gd name="connsiteY188" fmla="*/ 875480 h 2571965"/>
                    <a:gd name="connsiteX189" fmla="*/ 3869222 w 6004560"/>
                    <a:gd name="connsiteY189" fmla="*/ 720704 h 2571965"/>
                    <a:gd name="connsiteX190" fmla="*/ 3836732 w 6004560"/>
                    <a:gd name="connsiteY190" fmla="*/ 524850 h 2571965"/>
                    <a:gd name="connsiteX191" fmla="*/ 4005384 w 6004560"/>
                    <a:gd name="connsiteY191" fmla="*/ 469854 h 2571965"/>
                    <a:gd name="connsiteX192" fmla="*/ 4189420 w 6004560"/>
                    <a:gd name="connsiteY192" fmla="*/ 8785 h 2571965"/>
                    <a:gd name="connsiteX193" fmla="*/ 3715073 w 6004560"/>
                    <a:gd name="connsiteY193" fmla="*/ 265586 h 2571965"/>
                    <a:gd name="connsiteX194" fmla="*/ 3196416 w 6004560"/>
                    <a:gd name="connsiteY194" fmla="*/ 383474 h 2571965"/>
                    <a:gd name="connsiteX195" fmla="*/ 3139959 w 6004560"/>
                    <a:gd name="connsiteY195" fmla="*/ 421638 h 2571965"/>
                    <a:gd name="connsiteX196" fmla="*/ 2993724 w 6004560"/>
                    <a:gd name="connsiteY196" fmla="*/ 183 h 2571965"/>
                    <a:gd name="connsiteX197" fmla="*/ 2864694 w 6004560"/>
                    <a:gd name="connsiteY197" fmla="*/ 421638 h 2571965"/>
                    <a:gd name="connsiteX198" fmla="*/ 2759891 w 6004560"/>
                    <a:gd name="connsiteY198" fmla="*/ 345803 h 2571965"/>
                    <a:gd name="connsiteX199" fmla="*/ 2634394 w 6004560"/>
                    <a:gd name="connsiteY199" fmla="*/ 290662 h 2571965"/>
                    <a:gd name="connsiteX200" fmla="*/ 1925066 w 6004560"/>
                    <a:gd name="connsiteY200" fmla="*/ 96791 h 2571965"/>
                    <a:gd name="connsiteX201" fmla="*/ 1823836 w 6004560"/>
                    <a:gd name="connsiteY201" fmla="*/ 8785 h 2571965"/>
                    <a:gd name="connsiteX202" fmla="*/ 2176521 w 6004560"/>
                    <a:gd name="connsiteY202" fmla="*/ 524850 h 2571965"/>
                    <a:gd name="connsiteX203" fmla="*/ 2540813 w 6004560"/>
                    <a:gd name="connsiteY203" fmla="*/ 932103 h 2571965"/>
                    <a:gd name="connsiteX204" fmla="*/ 2397786 w 6004560"/>
                    <a:gd name="connsiteY204" fmla="*/ 599871 h 2571965"/>
                    <a:gd name="connsiteX205" fmla="*/ 2339962 w 6004560"/>
                    <a:gd name="connsiteY205" fmla="*/ 662467 h 2571965"/>
                    <a:gd name="connsiteX206" fmla="*/ 2463825 w 6004560"/>
                    <a:gd name="connsiteY206" fmla="*/ 476673 h 2571965"/>
                    <a:gd name="connsiteX207" fmla="*/ 2788647 w 6004560"/>
                    <a:gd name="connsiteY207" fmla="*/ 964881 h 2571965"/>
                    <a:gd name="connsiteX208" fmla="*/ 2243163 w 6004560"/>
                    <a:gd name="connsiteY208" fmla="*/ 1043093 h 2571965"/>
                    <a:gd name="connsiteX209" fmla="*/ 1673969 w 6004560"/>
                    <a:gd name="connsiteY209" fmla="*/ 347855 h 2571965"/>
                    <a:gd name="connsiteX210" fmla="*/ 1394287 w 6004560"/>
                    <a:gd name="connsiteY210" fmla="*/ 145843 h 2571965"/>
                    <a:gd name="connsiteX211" fmla="*/ 859636 w 6004560"/>
                    <a:gd name="connsiteY211" fmla="*/ 59631 h 2571965"/>
                    <a:gd name="connsiteX212" fmla="*/ 395882 w 6004560"/>
                    <a:gd name="connsiteY212" fmla="*/ 232413 h 2571965"/>
                    <a:gd name="connsiteX213" fmla="*/ 183 w 6004560"/>
                    <a:gd name="connsiteY213" fmla="*/ 189407 h 2571965"/>
                    <a:gd name="connsiteX214" fmla="*/ 155316 w 6004560"/>
                    <a:gd name="connsiteY214" fmla="*/ 456337 h 2571965"/>
                    <a:gd name="connsiteX215" fmla="*/ 138716 w 6004560"/>
                    <a:gd name="connsiteY215" fmla="*/ 842195 h 2571965"/>
                    <a:gd name="connsiteX216" fmla="*/ 461743 w 6004560"/>
                    <a:gd name="connsiteY216" fmla="*/ 1250299 h 2571965"/>
                    <a:gd name="connsiteX217" fmla="*/ 533515 w 6004560"/>
                    <a:gd name="connsiteY217" fmla="*/ 1290350 h 2571965"/>
                    <a:gd name="connsiteX218" fmla="*/ 280309 w 6004560"/>
                    <a:gd name="connsiteY218" fmla="*/ 1450027 h 2571965"/>
                    <a:gd name="connsiteX219" fmla="*/ 155316 w 6004560"/>
                    <a:gd name="connsiteY219" fmla="*/ 2107159 h 2571965"/>
                    <a:gd name="connsiteX220" fmla="*/ 127967 w 6004560"/>
                    <a:gd name="connsiteY220" fmla="*/ 2286831 h 2571965"/>
                    <a:gd name="connsiteX221" fmla="*/ 183 w 6004560"/>
                    <a:gd name="connsiteY221" fmla="*/ 2374089 h 2571965"/>
                    <a:gd name="connsiteX222" fmla="*/ 214691 w 6004560"/>
                    <a:gd name="connsiteY222" fmla="*/ 2460166 h 2571965"/>
                    <a:gd name="connsiteX223" fmla="*/ 395882 w 6004560"/>
                    <a:gd name="connsiteY223" fmla="*/ 2339684 h 2571965"/>
                    <a:gd name="connsiteX224" fmla="*/ 855118 w 6004560"/>
                    <a:gd name="connsiteY224" fmla="*/ 2508382 h 2571965"/>
                    <a:gd name="connsiteX225" fmla="*/ 1150481 w 6004560"/>
                    <a:gd name="connsiteY225" fmla="*/ 2500719 h 2571965"/>
                    <a:gd name="connsiteX226" fmla="*/ 1390966 w 6004560"/>
                    <a:gd name="connsiteY226" fmla="*/ 2422934 h 2571965"/>
                    <a:gd name="connsiteX227" fmla="*/ 2021590 w 6004560"/>
                    <a:gd name="connsiteY227" fmla="*/ 1789120 h 2571965"/>
                    <a:gd name="connsiteX228" fmla="*/ 2329779 w 6004560"/>
                    <a:gd name="connsiteY228" fmla="*/ 1469390 h 2571965"/>
                    <a:gd name="connsiteX229" fmla="*/ 2846667 w 6004560"/>
                    <a:gd name="connsiteY229" fmla="*/ 1822570 h 2571965"/>
                    <a:gd name="connsiteX230" fmla="*/ 2348565 w 6004560"/>
                    <a:gd name="connsiteY230" fmla="*/ 1918230 h 257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6004560" h="2571965">
                      <a:moveTo>
                        <a:pt x="2348565" y="1918230"/>
                      </a:moveTo>
                      <a:lnTo>
                        <a:pt x="2348565" y="1918230"/>
                      </a:lnTo>
                      <a:close/>
                      <a:moveTo>
                        <a:pt x="4886193" y="1023715"/>
                      </a:moveTo>
                      <a:cubicBezTo>
                        <a:pt x="4895039" y="1061684"/>
                        <a:pt x="4957065" y="1148785"/>
                        <a:pt x="4982851" y="1176499"/>
                      </a:cubicBezTo>
                      <a:cubicBezTo>
                        <a:pt x="5054194" y="1253173"/>
                        <a:pt x="5104781" y="1271696"/>
                        <a:pt x="5118451" y="1290350"/>
                      </a:cubicBezTo>
                      <a:cubicBezTo>
                        <a:pt x="5065489" y="1302686"/>
                        <a:pt x="5009805" y="1355840"/>
                        <a:pt x="4980740" y="1393487"/>
                      </a:cubicBezTo>
                      <a:lnTo>
                        <a:pt x="4886193" y="1539781"/>
                      </a:lnTo>
                      <a:cubicBezTo>
                        <a:pt x="4848100" y="1529611"/>
                        <a:pt x="4791925" y="1461381"/>
                        <a:pt x="4763734" y="1429995"/>
                      </a:cubicBezTo>
                      <a:cubicBezTo>
                        <a:pt x="4678683" y="1335299"/>
                        <a:pt x="4762742" y="1370622"/>
                        <a:pt x="4619430" y="1333453"/>
                      </a:cubicBezTo>
                      <a:cubicBezTo>
                        <a:pt x="4597591" y="1327787"/>
                        <a:pt x="4581461" y="1323215"/>
                        <a:pt x="4560428" y="1315038"/>
                      </a:cubicBezTo>
                      <a:cubicBezTo>
                        <a:pt x="4537307" y="1306051"/>
                        <a:pt x="4526273" y="1296679"/>
                        <a:pt x="4499097" y="1290350"/>
                      </a:cubicBezTo>
                      <a:cubicBezTo>
                        <a:pt x="4528699" y="1249953"/>
                        <a:pt x="4619593" y="1231135"/>
                        <a:pt x="4671716" y="1222119"/>
                      </a:cubicBezTo>
                      <a:cubicBezTo>
                        <a:pt x="4759413" y="1206944"/>
                        <a:pt x="4746453" y="1097648"/>
                        <a:pt x="4886193" y="1023715"/>
                      </a:cubicBezTo>
                      <a:close/>
                      <a:moveTo>
                        <a:pt x="2537811" y="1281748"/>
                      </a:moveTo>
                      <a:cubicBezTo>
                        <a:pt x="2735132" y="1235782"/>
                        <a:pt x="2883530" y="1128554"/>
                        <a:pt x="2959430" y="937818"/>
                      </a:cubicBezTo>
                      <a:cubicBezTo>
                        <a:pt x="2980420" y="885067"/>
                        <a:pt x="3002327" y="795615"/>
                        <a:pt x="3002327" y="722676"/>
                      </a:cubicBezTo>
                      <a:lnTo>
                        <a:pt x="3010929" y="722676"/>
                      </a:lnTo>
                      <a:cubicBezTo>
                        <a:pt x="3010929" y="1015886"/>
                        <a:pt x="3196387" y="1218747"/>
                        <a:pt x="3466842" y="1281748"/>
                      </a:cubicBezTo>
                      <a:lnTo>
                        <a:pt x="3422919" y="1298037"/>
                      </a:lnTo>
                      <a:cubicBezTo>
                        <a:pt x="3250756" y="1351434"/>
                        <a:pt x="3123752" y="1453696"/>
                        <a:pt x="3051299" y="1623155"/>
                      </a:cubicBezTo>
                      <a:cubicBezTo>
                        <a:pt x="3026693" y="1680711"/>
                        <a:pt x="3010929" y="1761286"/>
                        <a:pt x="3010929" y="1840820"/>
                      </a:cubicBezTo>
                      <a:lnTo>
                        <a:pt x="3002327" y="1840820"/>
                      </a:lnTo>
                      <a:cubicBezTo>
                        <a:pt x="3002327" y="1629477"/>
                        <a:pt x="2893186" y="1452053"/>
                        <a:pt x="2721220" y="1356396"/>
                      </a:cubicBezTo>
                      <a:cubicBezTo>
                        <a:pt x="2689931" y="1338990"/>
                        <a:pt x="2667188" y="1328323"/>
                        <a:pt x="2633794" y="1314794"/>
                      </a:cubicBezTo>
                      <a:cubicBezTo>
                        <a:pt x="2618147" y="1308455"/>
                        <a:pt x="2609710" y="1304001"/>
                        <a:pt x="2590427" y="1297947"/>
                      </a:cubicBezTo>
                      <a:lnTo>
                        <a:pt x="2537811" y="1281748"/>
                      </a:lnTo>
                      <a:close/>
                      <a:moveTo>
                        <a:pt x="894805" y="1273146"/>
                      </a:moveTo>
                      <a:cubicBezTo>
                        <a:pt x="995616" y="1249662"/>
                        <a:pt x="1081109" y="1110548"/>
                        <a:pt x="1127063" y="1023715"/>
                      </a:cubicBezTo>
                      <a:cubicBezTo>
                        <a:pt x="1178898" y="1058422"/>
                        <a:pt x="1206421" y="1089754"/>
                        <a:pt x="1245523" y="1137499"/>
                      </a:cubicBezTo>
                      <a:cubicBezTo>
                        <a:pt x="1366455" y="1285166"/>
                        <a:pt x="1271845" y="1182590"/>
                        <a:pt x="1443009" y="1249675"/>
                      </a:cubicBezTo>
                      <a:cubicBezTo>
                        <a:pt x="1466654" y="1258942"/>
                        <a:pt x="1482533" y="1267785"/>
                        <a:pt x="1505556" y="1273146"/>
                      </a:cubicBezTo>
                      <a:cubicBezTo>
                        <a:pt x="1497229" y="1304332"/>
                        <a:pt x="1473964" y="1310678"/>
                        <a:pt x="1407566" y="1329989"/>
                      </a:cubicBezTo>
                      <a:cubicBezTo>
                        <a:pt x="1322325" y="1354782"/>
                        <a:pt x="1322320" y="1330788"/>
                        <a:pt x="1287495" y="1373353"/>
                      </a:cubicBezTo>
                      <a:cubicBezTo>
                        <a:pt x="1244915" y="1425397"/>
                        <a:pt x="1197655" y="1502434"/>
                        <a:pt x="1127063" y="1539781"/>
                      </a:cubicBezTo>
                      <a:cubicBezTo>
                        <a:pt x="1083984" y="1475459"/>
                        <a:pt x="999632" y="1318337"/>
                        <a:pt x="894805" y="1290350"/>
                      </a:cubicBezTo>
                      <a:lnTo>
                        <a:pt x="894805" y="1273146"/>
                      </a:lnTo>
                      <a:close/>
                      <a:moveTo>
                        <a:pt x="4585119" y="688272"/>
                      </a:moveTo>
                      <a:cubicBezTo>
                        <a:pt x="4585119" y="761469"/>
                        <a:pt x="4590337" y="859674"/>
                        <a:pt x="4619527" y="920503"/>
                      </a:cubicBezTo>
                      <a:cubicBezTo>
                        <a:pt x="4586343" y="912771"/>
                        <a:pt x="4561352" y="895602"/>
                        <a:pt x="4530742" y="880259"/>
                      </a:cubicBezTo>
                      <a:cubicBezTo>
                        <a:pt x="4500116" y="864911"/>
                        <a:pt x="4472350" y="853637"/>
                        <a:pt x="4440044" y="841929"/>
                      </a:cubicBezTo>
                      <a:cubicBezTo>
                        <a:pt x="4409352" y="830809"/>
                        <a:pt x="4377923" y="822554"/>
                        <a:pt x="4338163" y="814783"/>
                      </a:cubicBezTo>
                      <a:cubicBezTo>
                        <a:pt x="4302550" y="807820"/>
                        <a:pt x="4254062" y="809132"/>
                        <a:pt x="4215226" y="800086"/>
                      </a:cubicBezTo>
                      <a:cubicBezTo>
                        <a:pt x="4222061" y="882185"/>
                        <a:pt x="4473647" y="1054523"/>
                        <a:pt x="4499097" y="1092523"/>
                      </a:cubicBezTo>
                      <a:cubicBezTo>
                        <a:pt x="4182612" y="1092523"/>
                        <a:pt x="3927897" y="1259927"/>
                        <a:pt x="3871141" y="1273146"/>
                      </a:cubicBezTo>
                      <a:cubicBezTo>
                        <a:pt x="3879546" y="1304617"/>
                        <a:pt x="3896334" y="1303642"/>
                        <a:pt x="3928418" y="1319090"/>
                      </a:cubicBezTo>
                      <a:cubicBezTo>
                        <a:pt x="4073304" y="1388849"/>
                        <a:pt x="4148096" y="1418777"/>
                        <a:pt x="4311962" y="1451658"/>
                      </a:cubicBezTo>
                      <a:cubicBezTo>
                        <a:pt x="4362795" y="1461856"/>
                        <a:pt x="4447276" y="1478418"/>
                        <a:pt x="4499097" y="1479574"/>
                      </a:cubicBezTo>
                      <a:cubicBezTo>
                        <a:pt x="4433589" y="1536506"/>
                        <a:pt x="4235472" y="1676523"/>
                        <a:pt x="4215226" y="1763409"/>
                      </a:cubicBezTo>
                      <a:cubicBezTo>
                        <a:pt x="4387891" y="1763409"/>
                        <a:pt x="4505927" y="1703098"/>
                        <a:pt x="4619527" y="1642996"/>
                      </a:cubicBezTo>
                      <a:cubicBezTo>
                        <a:pt x="4589398" y="1772306"/>
                        <a:pt x="4585119" y="1722825"/>
                        <a:pt x="4585119" y="1875224"/>
                      </a:cubicBezTo>
                      <a:cubicBezTo>
                        <a:pt x="4585119" y="2028296"/>
                        <a:pt x="4726105" y="2155587"/>
                        <a:pt x="4851785" y="2184864"/>
                      </a:cubicBezTo>
                      <a:cubicBezTo>
                        <a:pt x="4851414" y="2168214"/>
                        <a:pt x="4769669" y="1821268"/>
                        <a:pt x="4860387" y="1754810"/>
                      </a:cubicBezTo>
                      <a:cubicBezTo>
                        <a:pt x="4863736" y="1795034"/>
                        <a:pt x="4890826" y="1863213"/>
                        <a:pt x="4904544" y="1899880"/>
                      </a:cubicBezTo>
                      <a:cubicBezTo>
                        <a:pt x="5029976" y="2235153"/>
                        <a:pt x="5421173" y="2204708"/>
                        <a:pt x="5476327" y="1957596"/>
                      </a:cubicBezTo>
                      <a:cubicBezTo>
                        <a:pt x="5501689" y="1843962"/>
                        <a:pt x="5452109" y="1686553"/>
                        <a:pt x="5342106" y="1677400"/>
                      </a:cubicBezTo>
                      <a:cubicBezTo>
                        <a:pt x="5342106" y="1742671"/>
                        <a:pt x="5342874" y="1771640"/>
                        <a:pt x="5310262" y="1808980"/>
                      </a:cubicBezTo>
                      <a:cubicBezTo>
                        <a:pt x="5171832" y="1967465"/>
                        <a:pt x="4897846" y="1675942"/>
                        <a:pt x="5163707" y="1456015"/>
                      </a:cubicBezTo>
                      <a:cubicBezTo>
                        <a:pt x="5350335" y="1301628"/>
                        <a:pt x="5651783" y="1581058"/>
                        <a:pt x="5651783" y="1815017"/>
                      </a:cubicBezTo>
                      <a:cubicBezTo>
                        <a:pt x="5651783" y="1931154"/>
                        <a:pt x="5637208" y="2020228"/>
                        <a:pt x="5558572" y="2117467"/>
                      </a:cubicBezTo>
                      <a:cubicBezTo>
                        <a:pt x="5465937" y="2232017"/>
                        <a:pt x="5363729" y="2296801"/>
                        <a:pt x="5211056" y="2329067"/>
                      </a:cubicBezTo>
                      <a:cubicBezTo>
                        <a:pt x="4414560" y="2497404"/>
                        <a:pt x="4126809" y="1550708"/>
                        <a:pt x="3804119" y="1348764"/>
                      </a:cubicBezTo>
                      <a:cubicBezTo>
                        <a:pt x="3739448" y="1308292"/>
                        <a:pt x="3728355" y="1312058"/>
                        <a:pt x="3671641" y="1292000"/>
                      </a:cubicBezTo>
                      <a:lnTo>
                        <a:pt x="3653316" y="1284518"/>
                      </a:lnTo>
                      <a:cubicBezTo>
                        <a:pt x="3652023" y="1283967"/>
                        <a:pt x="3649302" y="1282901"/>
                        <a:pt x="3647486" y="1281748"/>
                      </a:cubicBezTo>
                      <a:cubicBezTo>
                        <a:pt x="3876149" y="1228483"/>
                        <a:pt x="3974382" y="1049330"/>
                        <a:pt x="4114452" y="862744"/>
                      </a:cubicBezTo>
                      <a:lnTo>
                        <a:pt x="4415150" y="501122"/>
                      </a:lnTo>
                      <a:cubicBezTo>
                        <a:pt x="4439263" y="476739"/>
                        <a:pt x="4451492" y="470656"/>
                        <a:pt x="4475301" y="449449"/>
                      </a:cubicBezTo>
                      <a:cubicBezTo>
                        <a:pt x="4498758" y="428559"/>
                        <a:pt x="4510787" y="418024"/>
                        <a:pt x="4535475" y="397803"/>
                      </a:cubicBezTo>
                      <a:cubicBezTo>
                        <a:pt x="4701060" y="262190"/>
                        <a:pt x="4919355" y="169098"/>
                        <a:pt x="5214889" y="239198"/>
                      </a:cubicBezTo>
                      <a:cubicBezTo>
                        <a:pt x="5341496" y="269231"/>
                        <a:pt x="5424860" y="310764"/>
                        <a:pt x="5503433" y="389347"/>
                      </a:cubicBezTo>
                      <a:cubicBezTo>
                        <a:pt x="5885779" y="771748"/>
                        <a:pt x="5443638" y="1269240"/>
                        <a:pt x="5192717" y="1130083"/>
                      </a:cubicBezTo>
                      <a:cubicBezTo>
                        <a:pt x="5169545" y="1117231"/>
                        <a:pt x="5141462" y="1093813"/>
                        <a:pt x="5126792" y="1075581"/>
                      </a:cubicBezTo>
                      <a:cubicBezTo>
                        <a:pt x="4932679" y="834308"/>
                        <a:pt x="5164103" y="714075"/>
                        <a:pt x="5195870" y="714075"/>
                      </a:cubicBezTo>
                      <a:cubicBezTo>
                        <a:pt x="5309789" y="714075"/>
                        <a:pt x="5342106" y="768757"/>
                        <a:pt x="5342106" y="886098"/>
                      </a:cubicBezTo>
                      <a:cubicBezTo>
                        <a:pt x="5451895" y="883653"/>
                        <a:pt x="5495257" y="727465"/>
                        <a:pt x="5478966" y="620827"/>
                      </a:cubicBezTo>
                      <a:cubicBezTo>
                        <a:pt x="5465021" y="529556"/>
                        <a:pt x="5357704" y="421638"/>
                        <a:pt x="5256084" y="421638"/>
                      </a:cubicBezTo>
                      <a:cubicBezTo>
                        <a:pt x="5134817" y="421638"/>
                        <a:pt x="5046686" y="448659"/>
                        <a:pt x="4966985" y="554027"/>
                      </a:cubicBezTo>
                      <a:cubicBezTo>
                        <a:pt x="4934205" y="597362"/>
                        <a:pt x="4865732" y="744449"/>
                        <a:pt x="4860387" y="808688"/>
                      </a:cubicBezTo>
                      <a:cubicBezTo>
                        <a:pt x="4766487" y="739897"/>
                        <a:pt x="4851785" y="419602"/>
                        <a:pt x="4851785" y="378632"/>
                      </a:cubicBezTo>
                      <a:cubicBezTo>
                        <a:pt x="4818810" y="396079"/>
                        <a:pt x="4792792" y="402481"/>
                        <a:pt x="4758645" y="423120"/>
                      </a:cubicBezTo>
                      <a:cubicBezTo>
                        <a:pt x="4670465" y="476412"/>
                        <a:pt x="4585119" y="567449"/>
                        <a:pt x="4585119" y="688272"/>
                      </a:cubicBezTo>
                      <a:close/>
                      <a:moveTo>
                        <a:pt x="1187277" y="585060"/>
                      </a:moveTo>
                      <a:cubicBezTo>
                        <a:pt x="1187277" y="771092"/>
                        <a:pt x="1193431" y="671522"/>
                        <a:pt x="1161471" y="808688"/>
                      </a:cubicBezTo>
                      <a:cubicBezTo>
                        <a:pt x="1134344" y="788815"/>
                        <a:pt x="1139033" y="746489"/>
                        <a:pt x="1109731" y="679797"/>
                      </a:cubicBezTo>
                      <a:cubicBezTo>
                        <a:pt x="1037176" y="514649"/>
                        <a:pt x="954563" y="421638"/>
                        <a:pt x="748569" y="421638"/>
                      </a:cubicBezTo>
                      <a:cubicBezTo>
                        <a:pt x="607398" y="421638"/>
                        <a:pt x="454603" y="623698"/>
                        <a:pt x="559386" y="808622"/>
                      </a:cubicBezTo>
                      <a:cubicBezTo>
                        <a:pt x="579715" y="844497"/>
                        <a:pt x="610639" y="881778"/>
                        <a:pt x="662548" y="886098"/>
                      </a:cubicBezTo>
                      <a:cubicBezTo>
                        <a:pt x="662548" y="704112"/>
                        <a:pt x="821056" y="660590"/>
                        <a:pt x="908655" y="777636"/>
                      </a:cubicBezTo>
                      <a:cubicBezTo>
                        <a:pt x="923873" y="797973"/>
                        <a:pt x="963622" y="867435"/>
                        <a:pt x="963622" y="894698"/>
                      </a:cubicBezTo>
                      <a:cubicBezTo>
                        <a:pt x="963622" y="1042786"/>
                        <a:pt x="744010" y="1326834"/>
                        <a:pt x="462696" y="1008513"/>
                      </a:cubicBezTo>
                      <a:cubicBezTo>
                        <a:pt x="214438" y="727599"/>
                        <a:pt x="393809" y="215210"/>
                        <a:pt x="1015235" y="215210"/>
                      </a:cubicBezTo>
                      <a:cubicBezTo>
                        <a:pt x="1361476" y="215210"/>
                        <a:pt x="1654072" y="541949"/>
                        <a:pt x="1818915" y="762000"/>
                      </a:cubicBezTo>
                      <a:lnTo>
                        <a:pt x="2015562" y="1021233"/>
                      </a:lnTo>
                      <a:cubicBezTo>
                        <a:pt x="2114590" y="1153947"/>
                        <a:pt x="2178603" y="1238150"/>
                        <a:pt x="2365770" y="1281748"/>
                      </a:cubicBezTo>
                      <a:cubicBezTo>
                        <a:pt x="2363919" y="1282921"/>
                        <a:pt x="2360718" y="1281755"/>
                        <a:pt x="2359708" y="1284286"/>
                      </a:cubicBezTo>
                      <a:cubicBezTo>
                        <a:pt x="2355012" y="1296064"/>
                        <a:pt x="2367609" y="1282796"/>
                        <a:pt x="2326661" y="1294251"/>
                      </a:cubicBezTo>
                      <a:cubicBezTo>
                        <a:pt x="2222136" y="1323489"/>
                        <a:pt x="2162295" y="1374696"/>
                        <a:pt x="2088173" y="1451443"/>
                      </a:cubicBezTo>
                      <a:cubicBezTo>
                        <a:pt x="2054562" y="1486247"/>
                        <a:pt x="2021753" y="1536784"/>
                        <a:pt x="1990956" y="1577867"/>
                      </a:cubicBezTo>
                      <a:lnTo>
                        <a:pt x="1748335" y="1894346"/>
                      </a:lnTo>
                      <a:cubicBezTo>
                        <a:pt x="1680653" y="1971761"/>
                        <a:pt x="1667249" y="1994245"/>
                        <a:pt x="1589596" y="2071070"/>
                      </a:cubicBezTo>
                      <a:cubicBezTo>
                        <a:pt x="1364787" y="2293475"/>
                        <a:pt x="1098104" y="2403312"/>
                        <a:pt x="774348" y="2322508"/>
                      </a:cubicBezTo>
                      <a:cubicBezTo>
                        <a:pt x="543290" y="2264839"/>
                        <a:pt x="352871" y="2078017"/>
                        <a:pt x="352871" y="1840820"/>
                      </a:cubicBezTo>
                      <a:cubicBezTo>
                        <a:pt x="352871" y="1595121"/>
                        <a:pt x="638839" y="1301436"/>
                        <a:pt x="842241" y="1454722"/>
                      </a:cubicBezTo>
                      <a:cubicBezTo>
                        <a:pt x="1078948" y="1633112"/>
                        <a:pt x="903157" y="1858023"/>
                        <a:pt x="800181" y="1858023"/>
                      </a:cubicBezTo>
                      <a:cubicBezTo>
                        <a:pt x="702093" y="1858023"/>
                        <a:pt x="662548" y="1776653"/>
                        <a:pt x="662548" y="1677400"/>
                      </a:cubicBezTo>
                      <a:cubicBezTo>
                        <a:pt x="445635" y="1727928"/>
                        <a:pt x="487524" y="2150460"/>
                        <a:pt x="782978" y="2150460"/>
                      </a:cubicBezTo>
                      <a:cubicBezTo>
                        <a:pt x="884727" y="2150460"/>
                        <a:pt x="981485" y="2085399"/>
                        <a:pt x="1030034" y="2027640"/>
                      </a:cubicBezTo>
                      <a:cubicBezTo>
                        <a:pt x="1069419" y="1980780"/>
                        <a:pt x="1142532" y="1841231"/>
                        <a:pt x="1144266" y="1763409"/>
                      </a:cubicBezTo>
                      <a:cubicBezTo>
                        <a:pt x="1202990" y="1779089"/>
                        <a:pt x="1187277" y="1920161"/>
                        <a:pt x="1187277" y="1987038"/>
                      </a:cubicBezTo>
                      <a:cubicBezTo>
                        <a:pt x="1187277" y="2065543"/>
                        <a:pt x="1167616" y="2121571"/>
                        <a:pt x="1152868" y="2184864"/>
                      </a:cubicBezTo>
                      <a:cubicBezTo>
                        <a:pt x="1354536" y="2137887"/>
                        <a:pt x="1456169" y="1967819"/>
                        <a:pt x="1415962" y="1741181"/>
                      </a:cubicBezTo>
                      <a:cubicBezTo>
                        <a:pt x="1408995" y="1701910"/>
                        <a:pt x="1396394" y="1675025"/>
                        <a:pt x="1393729" y="1642996"/>
                      </a:cubicBezTo>
                      <a:cubicBezTo>
                        <a:pt x="1528606" y="1714355"/>
                        <a:pt x="1626647" y="1763409"/>
                        <a:pt x="1798028" y="1763409"/>
                      </a:cubicBezTo>
                      <a:cubicBezTo>
                        <a:pt x="1789910" y="1733009"/>
                        <a:pt x="1789834" y="1744395"/>
                        <a:pt x="1771312" y="1721315"/>
                      </a:cubicBezTo>
                      <a:cubicBezTo>
                        <a:pt x="1759971" y="1707187"/>
                        <a:pt x="1753432" y="1697468"/>
                        <a:pt x="1740138" y="1683676"/>
                      </a:cubicBezTo>
                      <a:lnTo>
                        <a:pt x="1594290" y="1545669"/>
                      </a:lnTo>
                      <a:cubicBezTo>
                        <a:pt x="1572195" y="1527844"/>
                        <a:pt x="1526878" y="1496931"/>
                        <a:pt x="1514159" y="1479574"/>
                      </a:cubicBezTo>
                      <a:cubicBezTo>
                        <a:pt x="1695751" y="1464465"/>
                        <a:pt x="1844952" y="1423939"/>
                        <a:pt x="2002097" y="1356776"/>
                      </a:cubicBezTo>
                      <a:lnTo>
                        <a:pt x="2142113" y="1290350"/>
                      </a:lnTo>
                      <a:cubicBezTo>
                        <a:pt x="2120221" y="1257659"/>
                        <a:pt x="2050282" y="1229819"/>
                        <a:pt x="2011892" y="1214129"/>
                      </a:cubicBezTo>
                      <a:cubicBezTo>
                        <a:pt x="1850890" y="1148322"/>
                        <a:pt x="1695651" y="1092523"/>
                        <a:pt x="1505556" y="1092523"/>
                      </a:cubicBezTo>
                      <a:cubicBezTo>
                        <a:pt x="1519060" y="1074094"/>
                        <a:pt x="1677683" y="964164"/>
                        <a:pt x="1737831" y="886115"/>
                      </a:cubicBezTo>
                      <a:cubicBezTo>
                        <a:pt x="1750906" y="869151"/>
                        <a:pt x="1755480" y="865825"/>
                        <a:pt x="1770115" y="848956"/>
                      </a:cubicBezTo>
                      <a:cubicBezTo>
                        <a:pt x="1785892" y="830768"/>
                        <a:pt x="1808739" y="807501"/>
                        <a:pt x="1775743" y="807020"/>
                      </a:cubicBezTo>
                      <a:lnTo>
                        <a:pt x="1682242" y="813328"/>
                      </a:lnTo>
                      <a:cubicBezTo>
                        <a:pt x="1518677" y="842873"/>
                        <a:pt x="1427210" y="911562"/>
                        <a:pt x="1393729" y="920503"/>
                      </a:cubicBezTo>
                      <a:cubicBezTo>
                        <a:pt x="1398184" y="866971"/>
                        <a:pt x="1521898" y="571825"/>
                        <a:pt x="1258934" y="427399"/>
                      </a:cubicBezTo>
                      <a:cubicBezTo>
                        <a:pt x="1220775" y="406443"/>
                        <a:pt x="1189742" y="396323"/>
                        <a:pt x="1152868" y="378632"/>
                      </a:cubicBezTo>
                      <a:cubicBezTo>
                        <a:pt x="1156709" y="424773"/>
                        <a:pt x="1187277" y="485765"/>
                        <a:pt x="1187277" y="585060"/>
                      </a:cubicBezTo>
                      <a:close/>
                      <a:moveTo>
                        <a:pt x="2348565" y="1918230"/>
                      </a:moveTo>
                      <a:cubicBezTo>
                        <a:pt x="2380159" y="1939385"/>
                        <a:pt x="2370693" y="1950025"/>
                        <a:pt x="2403380" y="1975235"/>
                      </a:cubicBezTo>
                      <a:cubicBezTo>
                        <a:pt x="2421310" y="1989064"/>
                        <a:pt x="2454950" y="2010268"/>
                        <a:pt x="2478565" y="2012385"/>
                      </a:cubicBezTo>
                      <a:cubicBezTo>
                        <a:pt x="2650780" y="2027813"/>
                        <a:pt x="2751181" y="1743090"/>
                        <a:pt x="2538221" y="1633985"/>
                      </a:cubicBezTo>
                      <a:cubicBezTo>
                        <a:pt x="2492930" y="1610779"/>
                        <a:pt x="2416789" y="1590410"/>
                        <a:pt x="2354827" y="1606200"/>
                      </a:cubicBezTo>
                      <a:cubicBezTo>
                        <a:pt x="2290075" y="1622699"/>
                        <a:pt x="2251970" y="1654887"/>
                        <a:pt x="2212929" y="1696600"/>
                      </a:cubicBezTo>
                      <a:cubicBezTo>
                        <a:pt x="2081826" y="1836682"/>
                        <a:pt x="2161479" y="1961258"/>
                        <a:pt x="2167921" y="2038646"/>
                      </a:cubicBezTo>
                      <a:cubicBezTo>
                        <a:pt x="2127775" y="2057907"/>
                        <a:pt x="2073328" y="2063127"/>
                        <a:pt x="2004346" y="2098721"/>
                      </a:cubicBezTo>
                      <a:cubicBezTo>
                        <a:pt x="1856832" y="2174832"/>
                        <a:pt x="1747165" y="2403546"/>
                        <a:pt x="1823836" y="2563313"/>
                      </a:cubicBezTo>
                      <a:cubicBezTo>
                        <a:pt x="1859999" y="2539100"/>
                        <a:pt x="1882545" y="2503877"/>
                        <a:pt x="1917160" y="2476004"/>
                      </a:cubicBezTo>
                      <a:cubicBezTo>
                        <a:pt x="1951961" y="2447981"/>
                        <a:pt x="1983512" y="2424399"/>
                        <a:pt x="2020400" y="2398609"/>
                      </a:cubicBezTo>
                      <a:cubicBezTo>
                        <a:pt x="2232480" y="2250347"/>
                        <a:pt x="2412597" y="2337531"/>
                        <a:pt x="2630973" y="2278015"/>
                      </a:cubicBezTo>
                      <a:cubicBezTo>
                        <a:pt x="2671109" y="2267078"/>
                        <a:pt x="2721686" y="2246017"/>
                        <a:pt x="2756465" y="2222867"/>
                      </a:cubicBezTo>
                      <a:lnTo>
                        <a:pt x="2864694" y="2141858"/>
                      </a:lnTo>
                      <a:cubicBezTo>
                        <a:pt x="2868139" y="2296542"/>
                        <a:pt x="2919789" y="2448671"/>
                        <a:pt x="3002327" y="2571915"/>
                      </a:cubicBezTo>
                      <a:cubicBezTo>
                        <a:pt x="3091570" y="2506537"/>
                        <a:pt x="3139959" y="2256752"/>
                        <a:pt x="3139959" y="2141858"/>
                      </a:cubicBezTo>
                      <a:cubicBezTo>
                        <a:pt x="3216542" y="2193134"/>
                        <a:pt x="3275174" y="2246380"/>
                        <a:pt x="3368991" y="2274102"/>
                      </a:cubicBezTo>
                      <a:cubicBezTo>
                        <a:pt x="3601759" y="2342881"/>
                        <a:pt x="3764112" y="2244839"/>
                        <a:pt x="3986582" y="2396280"/>
                      </a:cubicBezTo>
                      <a:cubicBezTo>
                        <a:pt x="4063457" y="2448610"/>
                        <a:pt x="4153885" y="2539520"/>
                        <a:pt x="4189420" y="2563313"/>
                      </a:cubicBezTo>
                      <a:cubicBezTo>
                        <a:pt x="4199042" y="2447715"/>
                        <a:pt x="4244774" y="2377297"/>
                        <a:pt x="4127685" y="2203587"/>
                      </a:cubicBezTo>
                      <a:cubicBezTo>
                        <a:pt x="4061358" y="2105187"/>
                        <a:pt x="3950845" y="2065228"/>
                        <a:pt x="3836732" y="2038646"/>
                      </a:cubicBezTo>
                      <a:cubicBezTo>
                        <a:pt x="3858127" y="1994067"/>
                        <a:pt x="3878215" y="1922770"/>
                        <a:pt x="3870265" y="1850348"/>
                      </a:cubicBezTo>
                      <a:cubicBezTo>
                        <a:pt x="3866583" y="1816789"/>
                        <a:pt x="3856757" y="1793940"/>
                        <a:pt x="3842782" y="1765962"/>
                      </a:cubicBezTo>
                      <a:cubicBezTo>
                        <a:pt x="3815850" y="1712036"/>
                        <a:pt x="3783448" y="1675269"/>
                        <a:pt x="3735002" y="1641499"/>
                      </a:cubicBezTo>
                      <a:cubicBezTo>
                        <a:pt x="3609096" y="1553736"/>
                        <a:pt x="3417961" y="1619146"/>
                        <a:pt x="3363444" y="1754645"/>
                      </a:cubicBezTo>
                      <a:cubicBezTo>
                        <a:pt x="3302043" y="1907256"/>
                        <a:pt x="3477161" y="2099479"/>
                        <a:pt x="3606894" y="1972256"/>
                      </a:cubicBezTo>
                      <a:cubicBezTo>
                        <a:pt x="3629242" y="1950340"/>
                        <a:pt x="3645601" y="1931588"/>
                        <a:pt x="3664691" y="1909630"/>
                      </a:cubicBezTo>
                      <a:cubicBezTo>
                        <a:pt x="3664691" y="2130297"/>
                        <a:pt x="3408108" y="2145838"/>
                        <a:pt x="3292391" y="2032453"/>
                      </a:cubicBezTo>
                      <a:cubicBezTo>
                        <a:pt x="3239761" y="1980882"/>
                        <a:pt x="3179654" y="1924981"/>
                        <a:pt x="3166543" y="1839454"/>
                      </a:cubicBezTo>
                      <a:cubicBezTo>
                        <a:pt x="3145746" y="1703802"/>
                        <a:pt x="3206921" y="1595852"/>
                        <a:pt x="3302111" y="1521288"/>
                      </a:cubicBezTo>
                      <a:cubicBezTo>
                        <a:pt x="3329009" y="1500220"/>
                        <a:pt x="3366297" y="1476497"/>
                        <a:pt x="3397855" y="1462200"/>
                      </a:cubicBezTo>
                      <a:cubicBezTo>
                        <a:pt x="3475352" y="1427091"/>
                        <a:pt x="3584643" y="1433086"/>
                        <a:pt x="3663655" y="1463407"/>
                      </a:cubicBezTo>
                      <a:cubicBezTo>
                        <a:pt x="3815572" y="1521702"/>
                        <a:pt x="4012251" y="1822646"/>
                        <a:pt x="4114452" y="1958785"/>
                      </a:cubicBezTo>
                      <a:cubicBezTo>
                        <a:pt x="4227827" y="2109812"/>
                        <a:pt x="4275074" y="2171279"/>
                        <a:pt x="4419683" y="2290074"/>
                      </a:cubicBezTo>
                      <a:cubicBezTo>
                        <a:pt x="4478027" y="2338002"/>
                        <a:pt x="4539760" y="2381588"/>
                        <a:pt x="4608155" y="2419864"/>
                      </a:cubicBezTo>
                      <a:cubicBezTo>
                        <a:pt x="4729699" y="2487883"/>
                        <a:pt x="4945329" y="2536291"/>
                        <a:pt x="5150713" y="2509563"/>
                      </a:cubicBezTo>
                      <a:cubicBezTo>
                        <a:pt x="5367799" y="2481310"/>
                        <a:pt x="5512891" y="2364024"/>
                        <a:pt x="5617374" y="2339684"/>
                      </a:cubicBezTo>
                      <a:cubicBezTo>
                        <a:pt x="5625984" y="2443124"/>
                        <a:pt x="5808474" y="2481527"/>
                        <a:pt x="5915173" y="2439623"/>
                      </a:cubicBezTo>
                      <a:cubicBezTo>
                        <a:pt x="5933276" y="2432513"/>
                        <a:pt x="5950286" y="2423868"/>
                        <a:pt x="5967704" y="2414737"/>
                      </a:cubicBezTo>
                      <a:cubicBezTo>
                        <a:pt x="5995268" y="2400284"/>
                        <a:pt x="5996470" y="2404046"/>
                        <a:pt x="6004470" y="2374089"/>
                      </a:cubicBezTo>
                      <a:cubicBezTo>
                        <a:pt x="5739414" y="2312346"/>
                        <a:pt x="5907512" y="1948569"/>
                        <a:pt x="5873118" y="1739933"/>
                      </a:cubicBezTo>
                      <a:cubicBezTo>
                        <a:pt x="5850846" y="1604820"/>
                        <a:pt x="5780871" y="1499671"/>
                        <a:pt x="5692821" y="1414011"/>
                      </a:cubicBezTo>
                      <a:cubicBezTo>
                        <a:pt x="5691575" y="1412802"/>
                        <a:pt x="5689792" y="1410980"/>
                        <a:pt x="5688534" y="1409756"/>
                      </a:cubicBezTo>
                      <a:cubicBezTo>
                        <a:pt x="5632329" y="1355174"/>
                        <a:pt x="5559157" y="1308850"/>
                        <a:pt x="5479741" y="1290350"/>
                      </a:cubicBezTo>
                      <a:cubicBezTo>
                        <a:pt x="5491965" y="1273666"/>
                        <a:pt x="5627845" y="1211072"/>
                        <a:pt x="5671226" y="1172172"/>
                      </a:cubicBezTo>
                      <a:cubicBezTo>
                        <a:pt x="5697254" y="1148832"/>
                        <a:pt x="5708143" y="1146199"/>
                        <a:pt x="5729404" y="1118528"/>
                      </a:cubicBezTo>
                      <a:cubicBezTo>
                        <a:pt x="5792449" y="1036476"/>
                        <a:pt x="5857047" y="941490"/>
                        <a:pt x="5873194" y="832245"/>
                      </a:cubicBezTo>
                      <a:cubicBezTo>
                        <a:pt x="5891853" y="706026"/>
                        <a:pt x="5864133" y="575543"/>
                        <a:pt x="5850851" y="454801"/>
                      </a:cubicBezTo>
                      <a:cubicBezTo>
                        <a:pt x="5825972" y="228602"/>
                        <a:pt x="5961184" y="239881"/>
                        <a:pt x="6004470" y="180806"/>
                      </a:cubicBezTo>
                      <a:cubicBezTo>
                        <a:pt x="5931279" y="80921"/>
                        <a:pt x="5650256" y="82693"/>
                        <a:pt x="5617374" y="223811"/>
                      </a:cubicBezTo>
                      <a:lnTo>
                        <a:pt x="5576848" y="214079"/>
                      </a:lnTo>
                      <a:cubicBezTo>
                        <a:pt x="5435447" y="151858"/>
                        <a:pt x="5317358" y="77798"/>
                        <a:pt x="5153649" y="59600"/>
                      </a:cubicBezTo>
                      <a:cubicBezTo>
                        <a:pt x="4754086" y="15187"/>
                        <a:pt x="4518456" y="168639"/>
                        <a:pt x="4264650" y="419448"/>
                      </a:cubicBezTo>
                      <a:cubicBezTo>
                        <a:pt x="4108265" y="573988"/>
                        <a:pt x="3872050" y="1007143"/>
                        <a:pt x="3679290" y="1098521"/>
                      </a:cubicBezTo>
                      <a:cubicBezTo>
                        <a:pt x="3606143" y="1133194"/>
                        <a:pt x="3489336" y="1138623"/>
                        <a:pt x="3407611" y="1108742"/>
                      </a:cubicBezTo>
                      <a:cubicBezTo>
                        <a:pt x="3155207" y="1016459"/>
                        <a:pt x="3071936" y="718668"/>
                        <a:pt x="3288604" y="535858"/>
                      </a:cubicBezTo>
                      <a:cubicBezTo>
                        <a:pt x="3361947" y="473976"/>
                        <a:pt x="3554166" y="421823"/>
                        <a:pt x="3627032" y="528100"/>
                      </a:cubicBezTo>
                      <a:cubicBezTo>
                        <a:pt x="3648329" y="559164"/>
                        <a:pt x="3664691" y="604828"/>
                        <a:pt x="3664691" y="653868"/>
                      </a:cubicBezTo>
                      <a:cubicBezTo>
                        <a:pt x="3645401" y="640953"/>
                        <a:pt x="3526544" y="452107"/>
                        <a:pt x="3387777" y="626419"/>
                      </a:cubicBezTo>
                      <a:cubicBezTo>
                        <a:pt x="3221188" y="835681"/>
                        <a:pt x="3579111" y="1105928"/>
                        <a:pt x="3791705" y="875480"/>
                      </a:cubicBezTo>
                      <a:cubicBezTo>
                        <a:pt x="3830273" y="833674"/>
                        <a:pt x="3859656" y="785270"/>
                        <a:pt x="3869222" y="720704"/>
                      </a:cubicBezTo>
                      <a:cubicBezTo>
                        <a:pt x="3880738" y="642965"/>
                        <a:pt x="3851158" y="586756"/>
                        <a:pt x="3836732" y="524850"/>
                      </a:cubicBezTo>
                      <a:cubicBezTo>
                        <a:pt x="3886339" y="523746"/>
                        <a:pt x="3970788" y="490744"/>
                        <a:pt x="4005384" y="469854"/>
                      </a:cubicBezTo>
                      <a:cubicBezTo>
                        <a:pt x="4167565" y="371915"/>
                        <a:pt x="4237235" y="213998"/>
                        <a:pt x="4189420" y="8785"/>
                      </a:cubicBezTo>
                      <a:cubicBezTo>
                        <a:pt x="4113169" y="29143"/>
                        <a:pt x="4028344" y="231891"/>
                        <a:pt x="3715073" y="265586"/>
                      </a:cubicBezTo>
                      <a:cubicBezTo>
                        <a:pt x="3491165" y="289670"/>
                        <a:pt x="3384465" y="238423"/>
                        <a:pt x="3196416" y="383474"/>
                      </a:cubicBezTo>
                      <a:cubicBezTo>
                        <a:pt x="3171881" y="402401"/>
                        <a:pt x="3166655" y="414511"/>
                        <a:pt x="3139959" y="421638"/>
                      </a:cubicBezTo>
                      <a:cubicBezTo>
                        <a:pt x="3139959" y="324125"/>
                        <a:pt x="3081482" y="23613"/>
                        <a:pt x="2993724" y="183"/>
                      </a:cubicBezTo>
                      <a:cubicBezTo>
                        <a:pt x="2976789" y="63596"/>
                        <a:pt x="2870399" y="165521"/>
                        <a:pt x="2864694" y="421638"/>
                      </a:cubicBezTo>
                      <a:cubicBezTo>
                        <a:pt x="2826633" y="396154"/>
                        <a:pt x="2800000" y="371673"/>
                        <a:pt x="2759891" y="345803"/>
                      </a:cubicBezTo>
                      <a:cubicBezTo>
                        <a:pt x="2724641" y="323067"/>
                        <a:pt x="2680316" y="303187"/>
                        <a:pt x="2634394" y="290662"/>
                      </a:cubicBezTo>
                      <a:cubicBezTo>
                        <a:pt x="2345899" y="211992"/>
                        <a:pt x="2260300" y="372183"/>
                        <a:pt x="1925066" y="96791"/>
                      </a:cubicBezTo>
                      <a:lnTo>
                        <a:pt x="1823836" y="8785"/>
                      </a:lnTo>
                      <a:cubicBezTo>
                        <a:pt x="1723720" y="217407"/>
                        <a:pt x="1930664" y="519374"/>
                        <a:pt x="2176521" y="524850"/>
                      </a:cubicBezTo>
                      <a:cubicBezTo>
                        <a:pt x="2045864" y="771748"/>
                        <a:pt x="2288953" y="1067216"/>
                        <a:pt x="2540813" y="932103"/>
                      </a:cubicBezTo>
                      <a:cubicBezTo>
                        <a:pt x="2803146" y="791375"/>
                        <a:pt x="2574273" y="428559"/>
                        <a:pt x="2397786" y="599871"/>
                      </a:cubicBezTo>
                      <a:cubicBezTo>
                        <a:pt x="2377752" y="619318"/>
                        <a:pt x="2356080" y="650662"/>
                        <a:pt x="2339962" y="662467"/>
                      </a:cubicBezTo>
                      <a:cubicBezTo>
                        <a:pt x="2359521" y="578525"/>
                        <a:pt x="2366163" y="501466"/>
                        <a:pt x="2463825" y="476673"/>
                      </a:cubicBezTo>
                      <a:cubicBezTo>
                        <a:pt x="2736270" y="407509"/>
                        <a:pt x="2956238" y="739114"/>
                        <a:pt x="2788647" y="964881"/>
                      </a:cubicBezTo>
                      <a:cubicBezTo>
                        <a:pt x="2659448" y="1138926"/>
                        <a:pt x="2410117" y="1191896"/>
                        <a:pt x="2243163" y="1043093"/>
                      </a:cubicBezTo>
                      <a:cubicBezTo>
                        <a:pt x="2066590" y="885715"/>
                        <a:pt x="1837023" y="473950"/>
                        <a:pt x="1673969" y="347855"/>
                      </a:cubicBezTo>
                      <a:cubicBezTo>
                        <a:pt x="1582161" y="276860"/>
                        <a:pt x="1497907" y="203227"/>
                        <a:pt x="1394287" y="145843"/>
                      </a:cubicBezTo>
                      <a:cubicBezTo>
                        <a:pt x="1259078" y="70966"/>
                        <a:pt x="1066947" y="36216"/>
                        <a:pt x="859636" y="59631"/>
                      </a:cubicBezTo>
                      <a:cubicBezTo>
                        <a:pt x="700501" y="77605"/>
                        <a:pt x="514234" y="169795"/>
                        <a:pt x="395882" y="232413"/>
                      </a:cubicBezTo>
                      <a:cubicBezTo>
                        <a:pt x="358394" y="71522"/>
                        <a:pt x="72706" y="81118"/>
                        <a:pt x="183" y="189407"/>
                      </a:cubicBezTo>
                      <a:cubicBezTo>
                        <a:pt x="140671" y="256809"/>
                        <a:pt x="155580" y="287597"/>
                        <a:pt x="155316" y="456337"/>
                      </a:cubicBezTo>
                      <a:cubicBezTo>
                        <a:pt x="155114" y="586627"/>
                        <a:pt x="113795" y="709996"/>
                        <a:pt x="138716" y="842195"/>
                      </a:cubicBezTo>
                      <a:cubicBezTo>
                        <a:pt x="174487" y="1031966"/>
                        <a:pt x="299448" y="1170177"/>
                        <a:pt x="461743" y="1250299"/>
                      </a:cubicBezTo>
                      <a:cubicBezTo>
                        <a:pt x="487414" y="1262972"/>
                        <a:pt x="518506" y="1269867"/>
                        <a:pt x="533515" y="1290350"/>
                      </a:cubicBezTo>
                      <a:cubicBezTo>
                        <a:pt x="462777" y="1296235"/>
                        <a:pt x="317841" y="1401471"/>
                        <a:pt x="280309" y="1450027"/>
                      </a:cubicBezTo>
                      <a:cubicBezTo>
                        <a:pt x="46101" y="1753011"/>
                        <a:pt x="154902" y="1839235"/>
                        <a:pt x="155316" y="2107159"/>
                      </a:cubicBezTo>
                      <a:cubicBezTo>
                        <a:pt x="155448" y="2192320"/>
                        <a:pt x="163612" y="2231905"/>
                        <a:pt x="127967" y="2286831"/>
                      </a:cubicBezTo>
                      <a:cubicBezTo>
                        <a:pt x="104120" y="2323578"/>
                        <a:pt x="53355" y="2369666"/>
                        <a:pt x="183" y="2374089"/>
                      </a:cubicBezTo>
                      <a:cubicBezTo>
                        <a:pt x="15750" y="2432384"/>
                        <a:pt x="161581" y="2464199"/>
                        <a:pt x="214691" y="2460166"/>
                      </a:cubicBezTo>
                      <a:cubicBezTo>
                        <a:pt x="292694" y="2454239"/>
                        <a:pt x="380349" y="2406347"/>
                        <a:pt x="395882" y="2339684"/>
                      </a:cubicBezTo>
                      <a:cubicBezTo>
                        <a:pt x="490950" y="2361830"/>
                        <a:pt x="621724" y="2473344"/>
                        <a:pt x="855118" y="2508382"/>
                      </a:cubicBezTo>
                      <a:cubicBezTo>
                        <a:pt x="950686" y="2522728"/>
                        <a:pt x="1065774" y="2513578"/>
                        <a:pt x="1150481" y="2500719"/>
                      </a:cubicBezTo>
                      <a:cubicBezTo>
                        <a:pt x="1246742" y="2486105"/>
                        <a:pt x="1312191" y="2462341"/>
                        <a:pt x="1390966" y="2422934"/>
                      </a:cubicBezTo>
                      <a:cubicBezTo>
                        <a:pt x="1681860" y="2277405"/>
                        <a:pt x="1833767" y="2034542"/>
                        <a:pt x="2021590" y="1789120"/>
                      </a:cubicBezTo>
                      <a:cubicBezTo>
                        <a:pt x="2093608" y="1695013"/>
                        <a:pt x="2219993" y="1514008"/>
                        <a:pt x="2329779" y="1469390"/>
                      </a:cubicBezTo>
                      <a:cubicBezTo>
                        <a:pt x="2578916" y="1368143"/>
                        <a:pt x="2877559" y="1552710"/>
                        <a:pt x="2846667" y="1822570"/>
                      </a:cubicBezTo>
                      <a:cubicBezTo>
                        <a:pt x="2814609" y="2102634"/>
                        <a:pt x="2348565" y="2235433"/>
                        <a:pt x="2348565" y="191823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126FC94A-AE1A-4600-9936-88B1EBAD1139}"/>
                </a:ext>
              </a:extLst>
            </p:cNvPr>
            <p:cNvSpPr/>
            <p:nvPr/>
          </p:nvSpPr>
          <p:spPr>
            <a:xfrm rot="16200000">
              <a:off x="11225984" y="5551482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Рисунок 13">
              <a:extLst>
                <a:ext uri="{FF2B5EF4-FFF2-40B4-BE49-F238E27FC236}">
                  <a16:creationId xmlns:a16="http://schemas.microsoft.com/office/drawing/2014/main" id="{8AE6183D-2092-4484-8D6B-7CA00F24091F}"/>
                </a:ext>
              </a:extLst>
            </p:cNvPr>
            <p:cNvSpPr/>
            <p:nvPr/>
          </p:nvSpPr>
          <p:spPr>
            <a:xfrm rot="16200000">
              <a:off x="11225984" y="5016878"/>
              <a:ext cx="534604" cy="228990"/>
            </a:xfrm>
            <a:custGeom>
              <a:avLst/>
              <a:gdLst>
                <a:gd name="connsiteX0" fmla="*/ 2348565 w 6004560"/>
                <a:gd name="connsiteY0" fmla="*/ 1918230 h 2571965"/>
                <a:gd name="connsiteX1" fmla="*/ 2348565 w 6004560"/>
                <a:gd name="connsiteY1" fmla="*/ 1918230 h 2571965"/>
                <a:gd name="connsiteX2" fmla="*/ 4886193 w 6004560"/>
                <a:gd name="connsiteY2" fmla="*/ 1023715 h 2571965"/>
                <a:gd name="connsiteX3" fmla="*/ 4982851 w 6004560"/>
                <a:gd name="connsiteY3" fmla="*/ 1176499 h 2571965"/>
                <a:gd name="connsiteX4" fmla="*/ 5118451 w 6004560"/>
                <a:gd name="connsiteY4" fmla="*/ 1290350 h 2571965"/>
                <a:gd name="connsiteX5" fmla="*/ 4980740 w 6004560"/>
                <a:gd name="connsiteY5" fmla="*/ 1393487 h 2571965"/>
                <a:gd name="connsiteX6" fmla="*/ 4886193 w 6004560"/>
                <a:gd name="connsiteY6" fmla="*/ 1539781 h 2571965"/>
                <a:gd name="connsiteX7" fmla="*/ 4763734 w 6004560"/>
                <a:gd name="connsiteY7" fmla="*/ 1429995 h 2571965"/>
                <a:gd name="connsiteX8" fmla="*/ 4619430 w 6004560"/>
                <a:gd name="connsiteY8" fmla="*/ 1333453 h 2571965"/>
                <a:gd name="connsiteX9" fmla="*/ 4560428 w 6004560"/>
                <a:gd name="connsiteY9" fmla="*/ 1315038 h 2571965"/>
                <a:gd name="connsiteX10" fmla="*/ 4499097 w 6004560"/>
                <a:gd name="connsiteY10" fmla="*/ 1290350 h 2571965"/>
                <a:gd name="connsiteX11" fmla="*/ 4671716 w 6004560"/>
                <a:gd name="connsiteY11" fmla="*/ 1222119 h 2571965"/>
                <a:gd name="connsiteX12" fmla="*/ 4886193 w 6004560"/>
                <a:gd name="connsiteY12" fmla="*/ 1023715 h 2571965"/>
                <a:gd name="connsiteX13" fmla="*/ 2537811 w 6004560"/>
                <a:gd name="connsiteY13" fmla="*/ 1281748 h 2571965"/>
                <a:gd name="connsiteX14" fmla="*/ 2959430 w 6004560"/>
                <a:gd name="connsiteY14" fmla="*/ 937818 h 2571965"/>
                <a:gd name="connsiteX15" fmla="*/ 3002327 w 6004560"/>
                <a:gd name="connsiteY15" fmla="*/ 722676 h 2571965"/>
                <a:gd name="connsiteX16" fmla="*/ 3010929 w 6004560"/>
                <a:gd name="connsiteY16" fmla="*/ 722676 h 2571965"/>
                <a:gd name="connsiteX17" fmla="*/ 3466842 w 6004560"/>
                <a:gd name="connsiteY17" fmla="*/ 1281748 h 2571965"/>
                <a:gd name="connsiteX18" fmla="*/ 3422919 w 6004560"/>
                <a:gd name="connsiteY18" fmla="*/ 1298037 h 2571965"/>
                <a:gd name="connsiteX19" fmla="*/ 3051299 w 6004560"/>
                <a:gd name="connsiteY19" fmla="*/ 1623155 h 2571965"/>
                <a:gd name="connsiteX20" fmla="*/ 3010929 w 6004560"/>
                <a:gd name="connsiteY20" fmla="*/ 1840820 h 2571965"/>
                <a:gd name="connsiteX21" fmla="*/ 3002327 w 6004560"/>
                <a:gd name="connsiteY21" fmla="*/ 1840820 h 2571965"/>
                <a:gd name="connsiteX22" fmla="*/ 2721220 w 6004560"/>
                <a:gd name="connsiteY22" fmla="*/ 1356396 h 2571965"/>
                <a:gd name="connsiteX23" fmla="*/ 2633794 w 6004560"/>
                <a:gd name="connsiteY23" fmla="*/ 1314794 h 2571965"/>
                <a:gd name="connsiteX24" fmla="*/ 2590427 w 6004560"/>
                <a:gd name="connsiteY24" fmla="*/ 1297947 h 2571965"/>
                <a:gd name="connsiteX25" fmla="*/ 2537811 w 6004560"/>
                <a:gd name="connsiteY25" fmla="*/ 1281748 h 2571965"/>
                <a:gd name="connsiteX26" fmla="*/ 894805 w 6004560"/>
                <a:gd name="connsiteY26" fmla="*/ 1273146 h 2571965"/>
                <a:gd name="connsiteX27" fmla="*/ 1127063 w 6004560"/>
                <a:gd name="connsiteY27" fmla="*/ 1023715 h 2571965"/>
                <a:gd name="connsiteX28" fmla="*/ 1245523 w 6004560"/>
                <a:gd name="connsiteY28" fmla="*/ 1137499 h 2571965"/>
                <a:gd name="connsiteX29" fmla="*/ 1443009 w 6004560"/>
                <a:gd name="connsiteY29" fmla="*/ 1249675 h 2571965"/>
                <a:gd name="connsiteX30" fmla="*/ 1505556 w 6004560"/>
                <a:gd name="connsiteY30" fmla="*/ 1273146 h 2571965"/>
                <a:gd name="connsiteX31" fmla="*/ 1407566 w 6004560"/>
                <a:gd name="connsiteY31" fmla="*/ 1329989 h 2571965"/>
                <a:gd name="connsiteX32" fmla="*/ 1287495 w 6004560"/>
                <a:gd name="connsiteY32" fmla="*/ 1373353 h 2571965"/>
                <a:gd name="connsiteX33" fmla="*/ 1127063 w 6004560"/>
                <a:gd name="connsiteY33" fmla="*/ 1539781 h 2571965"/>
                <a:gd name="connsiteX34" fmla="*/ 894805 w 6004560"/>
                <a:gd name="connsiteY34" fmla="*/ 1290350 h 2571965"/>
                <a:gd name="connsiteX35" fmla="*/ 894805 w 6004560"/>
                <a:gd name="connsiteY35" fmla="*/ 1273146 h 2571965"/>
                <a:gd name="connsiteX36" fmla="*/ 4585119 w 6004560"/>
                <a:gd name="connsiteY36" fmla="*/ 688272 h 2571965"/>
                <a:gd name="connsiteX37" fmla="*/ 4619527 w 6004560"/>
                <a:gd name="connsiteY37" fmla="*/ 920503 h 2571965"/>
                <a:gd name="connsiteX38" fmla="*/ 4530742 w 6004560"/>
                <a:gd name="connsiteY38" fmla="*/ 880259 h 2571965"/>
                <a:gd name="connsiteX39" fmla="*/ 4440044 w 6004560"/>
                <a:gd name="connsiteY39" fmla="*/ 841929 h 2571965"/>
                <a:gd name="connsiteX40" fmla="*/ 4338163 w 6004560"/>
                <a:gd name="connsiteY40" fmla="*/ 814783 h 2571965"/>
                <a:gd name="connsiteX41" fmla="*/ 4215226 w 6004560"/>
                <a:gd name="connsiteY41" fmla="*/ 800086 h 2571965"/>
                <a:gd name="connsiteX42" fmla="*/ 4499097 w 6004560"/>
                <a:gd name="connsiteY42" fmla="*/ 1092523 h 2571965"/>
                <a:gd name="connsiteX43" fmla="*/ 3871141 w 6004560"/>
                <a:gd name="connsiteY43" fmla="*/ 1273146 h 2571965"/>
                <a:gd name="connsiteX44" fmla="*/ 3928418 w 6004560"/>
                <a:gd name="connsiteY44" fmla="*/ 1319090 h 2571965"/>
                <a:gd name="connsiteX45" fmla="*/ 4311962 w 6004560"/>
                <a:gd name="connsiteY45" fmla="*/ 1451658 h 2571965"/>
                <a:gd name="connsiteX46" fmla="*/ 4499097 w 6004560"/>
                <a:gd name="connsiteY46" fmla="*/ 1479574 h 2571965"/>
                <a:gd name="connsiteX47" fmla="*/ 4215226 w 6004560"/>
                <a:gd name="connsiteY47" fmla="*/ 1763409 h 2571965"/>
                <a:gd name="connsiteX48" fmla="*/ 4619527 w 6004560"/>
                <a:gd name="connsiteY48" fmla="*/ 1642996 h 2571965"/>
                <a:gd name="connsiteX49" fmla="*/ 4585119 w 6004560"/>
                <a:gd name="connsiteY49" fmla="*/ 1875224 h 2571965"/>
                <a:gd name="connsiteX50" fmla="*/ 4851785 w 6004560"/>
                <a:gd name="connsiteY50" fmla="*/ 2184864 h 2571965"/>
                <a:gd name="connsiteX51" fmla="*/ 4860387 w 6004560"/>
                <a:gd name="connsiteY51" fmla="*/ 1754810 h 2571965"/>
                <a:gd name="connsiteX52" fmla="*/ 4904544 w 6004560"/>
                <a:gd name="connsiteY52" fmla="*/ 1899880 h 2571965"/>
                <a:gd name="connsiteX53" fmla="*/ 5476327 w 6004560"/>
                <a:gd name="connsiteY53" fmla="*/ 1957596 h 2571965"/>
                <a:gd name="connsiteX54" fmla="*/ 5342106 w 6004560"/>
                <a:gd name="connsiteY54" fmla="*/ 1677400 h 2571965"/>
                <a:gd name="connsiteX55" fmla="*/ 5310262 w 6004560"/>
                <a:gd name="connsiteY55" fmla="*/ 1808980 h 2571965"/>
                <a:gd name="connsiteX56" fmla="*/ 5163707 w 6004560"/>
                <a:gd name="connsiteY56" fmla="*/ 1456015 h 2571965"/>
                <a:gd name="connsiteX57" fmla="*/ 5651783 w 6004560"/>
                <a:gd name="connsiteY57" fmla="*/ 1815017 h 2571965"/>
                <a:gd name="connsiteX58" fmla="*/ 5558572 w 6004560"/>
                <a:gd name="connsiteY58" fmla="*/ 2117467 h 2571965"/>
                <a:gd name="connsiteX59" fmla="*/ 5211056 w 6004560"/>
                <a:gd name="connsiteY59" fmla="*/ 2329067 h 2571965"/>
                <a:gd name="connsiteX60" fmla="*/ 3804119 w 6004560"/>
                <a:gd name="connsiteY60" fmla="*/ 1348764 h 2571965"/>
                <a:gd name="connsiteX61" fmla="*/ 3671641 w 6004560"/>
                <a:gd name="connsiteY61" fmla="*/ 1292000 h 2571965"/>
                <a:gd name="connsiteX62" fmla="*/ 3653316 w 6004560"/>
                <a:gd name="connsiteY62" fmla="*/ 1284518 h 2571965"/>
                <a:gd name="connsiteX63" fmla="*/ 3647486 w 6004560"/>
                <a:gd name="connsiteY63" fmla="*/ 1281748 h 2571965"/>
                <a:gd name="connsiteX64" fmla="*/ 4114452 w 6004560"/>
                <a:gd name="connsiteY64" fmla="*/ 862744 h 2571965"/>
                <a:gd name="connsiteX65" fmla="*/ 4415150 w 6004560"/>
                <a:gd name="connsiteY65" fmla="*/ 501122 h 2571965"/>
                <a:gd name="connsiteX66" fmla="*/ 4475301 w 6004560"/>
                <a:gd name="connsiteY66" fmla="*/ 449449 h 2571965"/>
                <a:gd name="connsiteX67" fmla="*/ 4535475 w 6004560"/>
                <a:gd name="connsiteY67" fmla="*/ 397803 h 2571965"/>
                <a:gd name="connsiteX68" fmla="*/ 5214889 w 6004560"/>
                <a:gd name="connsiteY68" fmla="*/ 239198 h 2571965"/>
                <a:gd name="connsiteX69" fmla="*/ 5503433 w 6004560"/>
                <a:gd name="connsiteY69" fmla="*/ 389347 h 2571965"/>
                <a:gd name="connsiteX70" fmla="*/ 5192717 w 6004560"/>
                <a:gd name="connsiteY70" fmla="*/ 1130083 h 2571965"/>
                <a:gd name="connsiteX71" fmla="*/ 5126792 w 6004560"/>
                <a:gd name="connsiteY71" fmla="*/ 1075581 h 2571965"/>
                <a:gd name="connsiteX72" fmla="*/ 5195870 w 6004560"/>
                <a:gd name="connsiteY72" fmla="*/ 714075 h 2571965"/>
                <a:gd name="connsiteX73" fmla="*/ 5342106 w 6004560"/>
                <a:gd name="connsiteY73" fmla="*/ 886098 h 2571965"/>
                <a:gd name="connsiteX74" fmla="*/ 5478966 w 6004560"/>
                <a:gd name="connsiteY74" fmla="*/ 620827 h 2571965"/>
                <a:gd name="connsiteX75" fmla="*/ 5256084 w 6004560"/>
                <a:gd name="connsiteY75" fmla="*/ 421638 h 2571965"/>
                <a:gd name="connsiteX76" fmla="*/ 4966985 w 6004560"/>
                <a:gd name="connsiteY76" fmla="*/ 554027 h 2571965"/>
                <a:gd name="connsiteX77" fmla="*/ 4860387 w 6004560"/>
                <a:gd name="connsiteY77" fmla="*/ 808688 h 2571965"/>
                <a:gd name="connsiteX78" fmla="*/ 4851785 w 6004560"/>
                <a:gd name="connsiteY78" fmla="*/ 378632 h 2571965"/>
                <a:gd name="connsiteX79" fmla="*/ 4758645 w 6004560"/>
                <a:gd name="connsiteY79" fmla="*/ 423120 h 2571965"/>
                <a:gd name="connsiteX80" fmla="*/ 4585119 w 6004560"/>
                <a:gd name="connsiteY80" fmla="*/ 688272 h 2571965"/>
                <a:gd name="connsiteX81" fmla="*/ 1187277 w 6004560"/>
                <a:gd name="connsiteY81" fmla="*/ 585060 h 2571965"/>
                <a:gd name="connsiteX82" fmla="*/ 1161471 w 6004560"/>
                <a:gd name="connsiteY82" fmla="*/ 808688 h 2571965"/>
                <a:gd name="connsiteX83" fmla="*/ 1109731 w 6004560"/>
                <a:gd name="connsiteY83" fmla="*/ 679797 h 2571965"/>
                <a:gd name="connsiteX84" fmla="*/ 748569 w 6004560"/>
                <a:gd name="connsiteY84" fmla="*/ 421638 h 2571965"/>
                <a:gd name="connsiteX85" fmla="*/ 559386 w 6004560"/>
                <a:gd name="connsiteY85" fmla="*/ 808622 h 2571965"/>
                <a:gd name="connsiteX86" fmla="*/ 662548 w 6004560"/>
                <a:gd name="connsiteY86" fmla="*/ 886098 h 2571965"/>
                <a:gd name="connsiteX87" fmla="*/ 908655 w 6004560"/>
                <a:gd name="connsiteY87" fmla="*/ 777636 h 2571965"/>
                <a:gd name="connsiteX88" fmla="*/ 963622 w 6004560"/>
                <a:gd name="connsiteY88" fmla="*/ 894698 h 2571965"/>
                <a:gd name="connsiteX89" fmla="*/ 462696 w 6004560"/>
                <a:gd name="connsiteY89" fmla="*/ 1008513 h 2571965"/>
                <a:gd name="connsiteX90" fmla="*/ 1015235 w 6004560"/>
                <a:gd name="connsiteY90" fmla="*/ 215210 h 2571965"/>
                <a:gd name="connsiteX91" fmla="*/ 1818915 w 6004560"/>
                <a:gd name="connsiteY91" fmla="*/ 762000 h 2571965"/>
                <a:gd name="connsiteX92" fmla="*/ 2015562 w 6004560"/>
                <a:gd name="connsiteY92" fmla="*/ 1021233 h 2571965"/>
                <a:gd name="connsiteX93" fmla="*/ 2365770 w 6004560"/>
                <a:gd name="connsiteY93" fmla="*/ 1281748 h 2571965"/>
                <a:gd name="connsiteX94" fmla="*/ 2359708 w 6004560"/>
                <a:gd name="connsiteY94" fmla="*/ 1284286 h 2571965"/>
                <a:gd name="connsiteX95" fmla="*/ 2326661 w 6004560"/>
                <a:gd name="connsiteY95" fmla="*/ 1294251 h 2571965"/>
                <a:gd name="connsiteX96" fmla="*/ 2088173 w 6004560"/>
                <a:gd name="connsiteY96" fmla="*/ 1451443 h 2571965"/>
                <a:gd name="connsiteX97" fmla="*/ 1990956 w 6004560"/>
                <a:gd name="connsiteY97" fmla="*/ 1577867 h 2571965"/>
                <a:gd name="connsiteX98" fmla="*/ 1748335 w 6004560"/>
                <a:gd name="connsiteY98" fmla="*/ 1894346 h 2571965"/>
                <a:gd name="connsiteX99" fmla="*/ 1589596 w 6004560"/>
                <a:gd name="connsiteY99" fmla="*/ 2071070 h 2571965"/>
                <a:gd name="connsiteX100" fmla="*/ 774348 w 6004560"/>
                <a:gd name="connsiteY100" fmla="*/ 2322508 h 2571965"/>
                <a:gd name="connsiteX101" fmla="*/ 352871 w 6004560"/>
                <a:gd name="connsiteY101" fmla="*/ 1840820 h 2571965"/>
                <a:gd name="connsiteX102" fmla="*/ 842241 w 6004560"/>
                <a:gd name="connsiteY102" fmla="*/ 1454722 h 2571965"/>
                <a:gd name="connsiteX103" fmla="*/ 800181 w 6004560"/>
                <a:gd name="connsiteY103" fmla="*/ 1858023 h 2571965"/>
                <a:gd name="connsiteX104" fmla="*/ 662548 w 6004560"/>
                <a:gd name="connsiteY104" fmla="*/ 1677400 h 2571965"/>
                <a:gd name="connsiteX105" fmla="*/ 782978 w 6004560"/>
                <a:gd name="connsiteY105" fmla="*/ 2150460 h 2571965"/>
                <a:gd name="connsiteX106" fmla="*/ 1030034 w 6004560"/>
                <a:gd name="connsiteY106" fmla="*/ 2027640 h 2571965"/>
                <a:gd name="connsiteX107" fmla="*/ 1144266 w 6004560"/>
                <a:gd name="connsiteY107" fmla="*/ 1763409 h 2571965"/>
                <a:gd name="connsiteX108" fmla="*/ 1187277 w 6004560"/>
                <a:gd name="connsiteY108" fmla="*/ 1987038 h 2571965"/>
                <a:gd name="connsiteX109" fmla="*/ 1152868 w 6004560"/>
                <a:gd name="connsiteY109" fmla="*/ 2184864 h 2571965"/>
                <a:gd name="connsiteX110" fmla="*/ 1415962 w 6004560"/>
                <a:gd name="connsiteY110" fmla="*/ 1741181 h 2571965"/>
                <a:gd name="connsiteX111" fmla="*/ 1393729 w 6004560"/>
                <a:gd name="connsiteY111" fmla="*/ 1642996 h 2571965"/>
                <a:gd name="connsiteX112" fmla="*/ 1798028 w 6004560"/>
                <a:gd name="connsiteY112" fmla="*/ 1763409 h 2571965"/>
                <a:gd name="connsiteX113" fmla="*/ 1771312 w 6004560"/>
                <a:gd name="connsiteY113" fmla="*/ 1721315 h 2571965"/>
                <a:gd name="connsiteX114" fmla="*/ 1740138 w 6004560"/>
                <a:gd name="connsiteY114" fmla="*/ 1683676 h 2571965"/>
                <a:gd name="connsiteX115" fmla="*/ 1594290 w 6004560"/>
                <a:gd name="connsiteY115" fmla="*/ 1545669 h 2571965"/>
                <a:gd name="connsiteX116" fmla="*/ 1514159 w 6004560"/>
                <a:gd name="connsiteY116" fmla="*/ 1479574 h 2571965"/>
                <a:gd name="connsiteX117" fmla="*/ 2002097 w 6004560"/>
                <a:gd name="connsiteY117" fmla="*/ 1356776 h 2571965"/>
                <a:gd name="connsiteX118" fmla="*/ 2142113 w 6004560"/>
                <a:gd name="connsiteY118" fmla="*/ 1290350 h 2571965"/>
                <a:gd name="connsiteX119" fmla="*/ 2011892 w 6004560"/>
                <a:gd name="connsiteY119" fmla="*/ 1214129 h 2571965"/>
                <a:gd name="connsiteX120" fmla="*/ 1505556 w 6004560"/>
                <a:gd name="connsiteY120" fmla="*/ 1092523 h 2571965"/>
                <a:gd name="connsiteX121" fmla="*/ 1737831 w 6004560"/>
                <a:gd name="connsiteY121" fmla="*/ 886115 h 2571965"/>
                <a:gd name="connsiteX122" fmla="*/ 1770115 w 6004560"/>
                <a:gd name="connsiteY122" fmla="*/ 848956 h 2571965"/>
                <a:gd name="connsiteX123" fmla="*/ 1775743 w 6004560"/>
                <a:gd name="connsiteY123" fmla="*/ 807020 h 2571965"/>
                <a:gd name="connsiteX124" fmla="*/ 1682242 w 6004560"/>
                <a:gd name="connsiteY124" fmla="*/ 813328 h 2571965"/>
                <a:gd name="connsiteX125" fmla="*/ 1393729 w 6004560"/>
                <a:gd name="connsiteY125" fmla="*/ 920503 h 2571965"/>
                <a:gd name="connsiteX126" fmla="*/ 1258934 w 6004560"/>
                <a:gd name="connsiteY126" fmla="*/ 427399 h 2571965"/>
                <a:gd name="connsiteX127" fmla="*/ 1152868 w 6004560"/>
                <a:gd name="connsiteY127" fmla="*/ 378632 h 2571965"/>
                <a:gd name="connsiteX128" fmla="*/ 1187277 w 6004560"/>
                <a:gd name="connsiteY128" fmla="*/ 585060 h 2571965"/>
                <a:gd name="connsiteX129" fmla="*/ 2348565 w 6004560"/>
                <a:gd name="connsiteY129" fmla="*/ 1918230 h 2571965"/>
                <a:gd name="connsiteX130" fmla="*/ 2403380 w 6004560"/>
                <a:gd name="connsiteY130" fmla="*/ 1975235 h 2571965"/>
                <a:gd name="connsiteX131" fmla="*/ 2478565 w 6004560"/>
                <a:gd name="connsiteY131" fmla="*/ 2012385 h 2571965"/>
                <a:gd name="connsiteX132" fmla="*/ 2538221 w 6004560"/>
                <a:gd name="connsiteY132" fmla="*/ 1633985 h 2571965"/>
                <a:gd name="connsiteX133" fmla="*/ 2354827 w 6004560"/>
                <a:gd name="connsiteY133" fmla="*/ 1606200 h 2571965"/>
                <a:gd name="connsiteX134" fmla="*/ 2212929 w 6004560"/>
                <a:gd name="connsiteY134" fmla="*/ 1696600 h 2571965"/>
                <a:gd name="connsiteX135" fmla="*/ 2167921 w 6004560"/>
                <a:gd name="connsiteY135" fmla="*/ 2038646 h 2571965"/>
                <a:gd name="connsiteX136" fmla="*/ 2004346 w 6004560"/>
                <a:gd name="connsiteY136" fmla="*/ 2098721 h 2571965"/>
                <a:gd name="connsiteX137" fmla="*/ 1823836 w 6004560"/>
                <a:gd name="connsiteY137" fmla="*/ 2563313 h 2571965"/>
                <a:gd name="connsiteX138" fmla="*/ 1917160 w 6004560"/>
                <a:gd name="connsiteY138" fmla="*/ 2476004 h 2571965"/>
                <a:gd name="connsiteX139" fmla="*/ 2020400 w 6004560"/>
                <a:gd name="connsiteY139" fmla="*/ 2398609 h 2571965"/>
                <a:gd name="connsiteX140" fmla="*/ 2630973 w 6004560"/>
                <a:gd name="connsiteY140" fmla="*/ 2278015 h 2571965"/>
                <a:gd name="connsiteX141" fmla="*/ 2756465 w 6004560"/>
                <a:gd name="connsiteY141" fmla="*/ 2222867 h 2571965"/>
                <a:gd name="connsiteX142" fmla="*/ 2864694 w 6004560"/>
                <a:gd name="connsiteY142" fmla="*/ 2141858 h 2571965"/>
                <a:gd name="connsiteX143" fmla="*/ 3002327 w 6004560"/>
                <a:gd name="connsiteY143" fmla="*/ 2571915 h 2571965"/>
                <a:gd name="connsiteX144" fmla="*/ 3139959 w 6004560"/>
                <a:gd name="connsiteY144" fmla="*/ 2141858 h 2571965"/>
                <a:gd name="connsiteX145" fmla="*/ 3368991 w 6004560"/>
                <a:gd name="connsiteY145" fmla="*/ 2274102 h 2571965"/>
                <a:gd name="connsiteX146" fmla="*/ 3986582 w 6004560"/>
                <a:gd name="connsiteY146" fmla="*/ 2396280 h 2571965"/>
                <a:gd name="connsiteX147" fmla="*/ 4189420 w 6004560"/>
                <a:gd name="connsiteY147" fmla="*/ 2563313 h 2571965"/>
                <a:gd name="connsiteX148" fmla="*/ 4127685 w 6004560"/>
                <a:gd name="connsiteY148" fmla="*/ 2203587 h 2571965"/>
                <a:gd name="connsiteX149" fmla="*/ 3836732 w 6004560"/>
                <a:gd name="connsiteY149" fmla="*/ 2038646 h 2571965"/>
                <a:gd name="connsiteX150" fmla="*/ 3870265 w 6004560"/>
                <a:gd name="connsiteY150" fmla="*/ 1850348 h 2571965"/>
                <a:gd name="connsiteX151" fmla="*/ 3842782 w 6004560"/>
                <a:gd name="connsiteY151" fmla="*/ 1765962 h 2571965"/>
                <a:gd name="connsiteX152" fmla="*/ 3735002 w 6004560"/>
                <a:gd name="connsiteY152" fmla="*/ 1641499 h 2571965"/>
                <a:gd name="connsiteX153" fmla="*/ 3363444 w 6004560"/>
                <a:gd name="connsiteY153" fmla="*/ 1754645 h 2571965"/>
                <a:gd name="connsiteX154" fmla="*/ 3606894 w 6004560"/>
                <a:gd name="connsiteY154" fmla="*/ 1972256 h 2571965"/>
                <a:gd name="connsiteX155" fmla="*/ 3664691 w 6004560"/>
                <a:gd name="connsiteY155" fmla="*/ 1909630 h 2571965"/>
                <a:gd name="connsiteX156" fmla="*/ 3292391 w 6004560"/>
                <a:gd name="connsiteY156" fmla="*/ 2032453 h 2571965"/>
                <a:gd name="connsiteX157" fmla="*/ 3166543 w 6004560"/>
                <a:gd name="connsiteY157" fmla="*/ 1839454 h 2571965"/>
                <a:gd name="connsiteX158" fmla="*/ 3302111 w 6004560"/>
                <a:gd name="connsiteY158" fmla="*/ 1521288 h 2571965"/>
                <a:gd name="connsiteX159" fmla="*/ 3397855 w 6004560"/>
                <a:gd name="connsiteY159" fmla="*/ 1462200 h 2571965"/>
                <a:gd name="connsiteX160" fmla="*/ 3663655 w 6004560"/>
                <a:gd name="connsiteY160" fmla="*/ 1463407 h 2571965"/>
                <a:gd name="connsiteX161" fmla="*/ 4114452 w 6004560"/>
                <a:gd name="connsiteY161" fmla="*/ 1958785 h 2571965"/>
                <a:gd name="connsiteX162" fmla="*/ 4419683 w 6004560"/>
                <a:gd name="connsiteY162" fmla="*/ 2290074 h 2571965"/>
                <a:gd name="connsiteX163" fmla="*/ 4608155 w 6004560"/>
                <a:gd name="connsiteY163" fmla="*/ 2419864 h 2571965"/>
                <a:gd name="connsiteX164" fmla="*/ 5150713 w 6004560"/>
                <a:gd name="connsiteY164" fmla="*/ 2509563 h 2571965"/>
                <a:gd name="connsiteX165" fmla="*/ 5617374 w 6004560"/>
                <a:gd name="connsiteY165" fmla="*/ 2339684 h 2571965"/>
                <a:gd name="connsiteX166" fmla="*/ 5915173 w 6004560"/>
                <a:gd name="connsiteY166" fmla="*/ 2439623 h 2571965"/>
                <a:gd name="connsiteX167" fmla="*/ 5967704 w 6004560"/>
                <a:gd name="connsiteY167" fmla="*/ 2414737 h 2571965"/>
                <a:gd name="connsiteX168" fmla="*/ 6004470 w 6004560"/>
                <a:gd name="connsiteY168" fmla="*/ 2374089 h 2571965"/>
                <a:gd name="connsiteX169" fmla="*/ 5873118 w 6004560"/>
                <a:gd name="connsiteY169" fmla="*/ 1739933 h 2571965"/>
                <a:gd name="connsiteX170" fmla="*/ 5692821 w 6004560"/>
                <a:gd name="connsiteY170" fmla="*/ 1414011 h 2571965"/>
                <a:gd name="connsiteX171" fmla="*/ 5688534 w 6004560"/>
                <a:gd name="connsiteY171" fmla="*/ 1409756 h 2571965"/>
                <a:gd name="connsiteX172" fmla="*/ 5479741 w 6004560"/>
                <a:gd name="connsiteY172" fmla="*/ 1290350 h 2571965"/>
                <a:gd name="connsiteX173" fmla="*/ 5671226 w 6004560"/>
                <a:gd name="connsiteY173" fmla="*/ 1172172 h 2571965"/>
                <a:gd name="connsiteX174" fmla="*/ 5729404 w 6004560"/>
                <a:gd name="connsiteY174" fmla="*/ 1118528 h 2571965"/>
                <a:gd name="connsiteX175" fmla="*/ 5873194 w 6004560"/>
                <a:gd name="connsiteY175" fmla="*/ 832245 h 2571965"/>
                <a:gd name="connsiteX176" fmla="*/ 5850851 w 6004560"/>
                <a:gd name="connsiteY176" fmla="*/ 454801 h 2571965"/>
                <a:gd name="connsiteX177" fmla="*/ 6004470 w 6004560"/>
                <a:gd name="connsiteY177" fmla="*/ 180806 h 2571965"/>
                <a:gd name="connsiteX178" fmla="*/ 5617374 w 6004560"/>
                <a:gd name="connsiteY178" fmla="*/ 223811 h 2571965"/>
                <a:gd name="connsiteX179" fmla="*/ 5576848 w 6004560"/>
                <a:gd name="connsiteY179" fmla="*/ 214079 h 2571965"/>
                <a:gd name="connsiteX180" fmla="*/ 5153649 w 6004560"/>
                <a:gd name="connsiteY180" fmla="*/ 59600 h 2571965"/>
                <a:gd name="connsiteX181" fmla="*/ 4264650 w 6004560"/>
                <a:gd name="connsiteY181" fmla="*/ 419448 h 2571965"/>
                <a:gd name="connsiteX182" fmla="*/ 3679290 w 6004560"/>
                <a:gd name="connsiteY182" fmla="*/ 1098521 h 2571965"/>
                <a:gd name="connsiteX183" fmla="*/ 3407611 w 6004560"/>
                <a:gd name="connsiteY183" fmla="*/ 1108742 h 2571965"/>
                <a:gd name="connsiteX184" fmla="*/ 3288604 w 6004560"/>
                <a:gd name="connsiteY184" fmla="*/ 535858 h 2571965"/>
                <a:gd name="connsiteX185" fmla="*/ 3627032 w 6004560"/>
                <a:gd name="connsiteY185" fmla="*/ 528100 h 2571965"/>
                <a:gd name="connsiteX186" fmla="*/ 3664691 w 6004560"/>
                <a:gd name="connsiteY186" fmla="*/ 653868 h 2571965"/>
                <a:gd name="connsiteX187" fmla="*/ 3387777 w 6004560"/>
                <a:gd name="connsiteY187" fmla="*/ 626419 h 2571965"/>
                <a:gd name="connsiteX188" fmla="*/ 3791705 w 6004560"/>
                <a:gd name="connsiteY188" fmla="*/ 875480 h 2571965"/>
                <a:gd name="connsiteX189" fmla="*/ 3869222 w 6004560"/>
                <a:gd name="connsiteY189" fmla="*/ 720704 h 2571965"/>
                <a:gd name="connsiteX190" fmla="*/ 3836732 w 6004560"/>
                <a:gd name="connsiteY190" fmla="*/ 524850 h 2571965"/>
                <a:gd name="connsiteX191" fmla="*/ 4005384 w 6004560"/>
                <a:gd name="connsiteY191" fmla="*/ 469854 h 2571965"/>
                <a:gd name="connsiteX192" fmla="*/ 4189420 w 6004560"/>
                <a:gd name="connsiteY192" fmla="*/ 8785 h 2571965"/>
                <a:gd name="connsiteX193" fmla="*/ 3715073 w 6004560"/>
                <a:gd name="connsiteY193" fmla="*/ 265586 h 2571965"/>
                <a:gd name="connsiteX194" fmla="*/ 3196416 w 6004560"/>
                <a:gd name="connsiteY194" fmla="*/ 383474 h 2571965"/>
                <a:gd name="connsiteX195" fmla="*/ 3139959 w 6004560"/>
                <a:gd name="connsiteY195" fmla="*/ 421638 h 2571965"/>
                <a:gd name="connsiteX196" fmla="*/ 2993724 w 6004560"/>
                <a:gd name="connsiteY196" fmla="*/ 183 h 2571965"/>
                <a:gd name="connsiteX197" fmla="*/ 2864694 w 6004560"/>
                <a:gd name="connsiteY197" fmla="*/ 421638 h 2571965"/>
                <a:gd name="connsiteX198" fmla="*/ 2759891 w 6004560"/>
                <a:gd name="connsiteY198" fmla="*/ 345803 h 2571965"/>
                <a:gd name="connsiteX199" fmla="*/ 2634394 w 6004560"/>
                <a:gd name="connsiteY199" fmla="*/ 290662 h 2571965"/>
                <a:gd name="connsiteX200" fmla="*/ 1925066 w 6004560"/>
                <a:gd name="connsiteY200" fmla="*/ 96791 h 2571965"/>
                <a:gd name="connsiteX201" fmla="*/ 1823836 w 6004560"/>
                <a:gd name="connsiteY201" fmla="*/ 8785 h 2571965"/>
                <a:gd name="connsiteX202" fmla="*/ 2176521 w 6004560"/>
                <a:gd name="connsiteY202" fmla="*/ 524850 h 2571965"/>
                <a:gd name="connsiteX203" fmla="*/ 2540813 w 6004560"/>
                <a:gd name="connsiteY203" fmla="*/ 932103 h 2571965"/>
                <a:gd name="connsiteX204" fmla="*/ 2397786 w 6004560"/>
                <a:gd name="connsiteY204" fmla="*/ 599871 h 2571965"/>
                <a:gd name="connsiteX205" fmla="*/ 2339962 w 6004560"/>
                <a:gd name="connsiteY205" fmla="*/ 662467 h 2571965"/>
                <a:gd name="connsiteX206" fmla="*/ 2463825 w 6004560"/>
                <a:gd name="connsiteY206" fmla="*/ 476673 h 2571965"/>
                <a:gd name="connsiteX207" fmla="*/ 2788647 w 6004560"/>
                <a:gd name="connsiteY207" fmla="*/ 964881 h 2571965"/>
                <a:gd name="connsiteX208" fmla="*/ 2243163 w 6004560"/>
                <a:gd name="connsiteY208" fmla="*/ 1043093 h 2571965"/>
                <a:gd name="connsiteX209" fmla="*/ 1673969 w 6004560"/>
                <a:gd name="connsiteY209" fmla="*/ 347855 h 2571965"/>
                <a:gd name="connsiteX210" fmla="*/ 1394287 w 6004560"/>
                <a:gd name="connsiteY210" fmla="*/ 145843 h 2571965"/>
                <a:gd name="connsiteX211" fmla="*/ 859636 w 6004560"/>
                <a:gd name="connsiteY211" fmla="*/ 59631 h 2571965"/>
                <a:gd name="connsiteX212" fmla="*/ 395882 w 6004560"/>
                <a:gd name="connsiteY212" fmla="*/ 232413 h 2571965"/>
                <a:gd name="connsiteX213" fmla="*/ 183 w 6004560"/>
                <a:gd name="connsiteY213" fmla="*/ 189407 h 2571965"/>
                <a:gd name="connsiteX214" fmla="*/ 155316 w 6004560"/>
                <a:gd name="connsiteY214" fmla="*/ 456337 h 2571965"/>
                <a:gd name="connsiteX215" fmla="*/ 138716 w 6004560"/>
                <a:gd name="connsiteY215" fmla="*/ 842195 h 2571965"/>
                <a:gd name="connsiteX216" fmla="*/ 461743 w 6004560"/>
                <a:gd name="connsiteY216" fmla="*/ 1250299 h 2571965"/>
                <a:gd name="connsiteX217" fmla="*/ 533515 w 6004560"/>
                <a:gd name="connsiteY217" fmla="*/ 1290350 h 2571965"/>
                <a:gd name="connsiteX218" fmla="*/ 280309 w 6004560"/>
                <a:gd name="connsiteY218" fmla="*/ 1450027 h 2571965"/>
                <a:gd name="connsiteX219" fmla="*/ 155316 w 6004560"/>
                <a:gd name="connsiteY219" fmla="*/ 2107159 h 2571965"/>
                <a:gd name="connsiteX220" fmla="*/ 127967 w 6004560"/>
                <a:gd name="connsiteY220" fmla="*/ 2286831 h 2571965"/>
                <a:gd name="connsiteX221" fmla="*/ 183 w 6004560"/>
                <a:gd name="connsiteY221" fmla="*/ 2374089 h 2571965"/>
                <a:gd name="connsiteX222" fmla="*/ 214691 w 6004560"/>
                <a:gd name="connsiteY222" fmla="*/ 2460166 h 2571965"/>
                <a:gd name="connsiteX223" fmla="*/ 395882 w 6004560"/>
                <a:gd name="connsiteY223" fmla="*/ 2339684 h 2571965"/>
                <a:gd name="connsiteX224" fmla="*/ 855118 w 6004560"/>
                <a:gd name="connsiteY224" fmla="*/ 2508382 h 2571965"/>
                <a:gd name="connsiteX225" fmla="*/ 1150481 w 6004560"/>
                <a:gd name="connsiteY225" fmla="*/ 2500719 h 2571965"/>
                <a:gd name="connsiteX226" fmla="*/ 1390966 w 6004560"/>
                <a:gd name="connsiteY226" fmla="*/ 2422934 h 2571965"/>
                <a:gd name="connsiteX227" fmla="*/ 2021590 w 6004560"/>
                <a:gd name="connsiteY227" fmla="*/ 1789120 h 2571965"/>
                <a:gd name="connsiteX228" fmla="*/ 2329779 w 6004560"/>
                <a:gd name="connsiteY228" fmla="*/ 1469390 h 2571965"/>
                <a:gd name="connsiteX229" fmla="*/ 2846667 w 6004560"/>
                <a:gd name="connsiteY229" fmla="*/ 1822570 h 2571965"/>
                <a:gd name="connsiteX230" fmla="*/ 2348565 w 6004560"/>
                <a:gd name="connsiteY230" fmla="*/ 1918230 h 25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004560" h="2571965">
                  <a:moveTo>
                    <a:pt x="2348565" y="1918230"/>
                  </a:moveTo>
                  <a:lnTo>
                    <a:pt x="2348565" y="1918230"/>
                  </a:lnTo>
                  <a:close/>
                  <a:moveTo>
                    <a:pt x="4886193" y="1023715"/>
                  </a:moveTo>
                  <a:cubicBezTo>
                    <a:pt x="4895039" y="1061684"/>
                    <a:pt x="4957065" y="1148785"/>
                    <a:pt x="4982851" y="1176499"/>
                  </a:cubicBezTo>
                  <a:cubicBezTo>
                    <a:pt x="5054194" y="1253173"/>
                    <a:pt x="5104781" y="1271696"/>
                    <a:pt x="5118451" y="1290350"/>
                  </a:cubicBezTo>
                  <a:cubicBezTo>
                    <a:pt x="5065489" y="1302686"/>
                    <a:pt x="5009805" y="1355840"/>
                    <a:pt x="4980740" y="1393487"/>
                  </a:cubicBezTo>
                  <a:lnTo>
                    <a:pt x="4886193" y="1539781"/>
                  </a:lnTo>
                  <a:cubicBezTo>
                    <a:pt x="4848100" y="1529611"/>
                    <a:pt x="4791925" y="1461381"/>
                    <a:pt x="4763734" y="1429995"/>
                  </a:cubicBezTo>
                  <a:cubicBezTo>
                    <a:pt x="4678683" y="1335299"/>
                    <a:pt x="4762742" y="1370622"/>
                    <a:pt x="4619430" y="1333453"/>
                  </a:cubicBezTo>
                  <a:cubicBezTo>
                    <a:pt x="4597591" y="1327787"/>
                    <a:pt x="4581461" y="1323215"/>
                    <a:pt x="4560428" y="1315038"/>
                  </a:cubicBezTo>
                  <a:cubicBezTo>
                    <a:pt x="4537307" y="1306051"/>
                    <a:pt x="4526273" y="1296679"/>
                    <a:pt x="4499097" y="1290350"/>
                  </a:cubicBezTo>
                  <a:cubicBezTo>
                    <a:pt x="4528699" y="1249953"/>
                    <a:pt x="4619593" y="1231135"/>
                    <a:pt x="4671716" y="1222119"/>
                  </a:cubicBezTo>
                  <a:cubicBezTo>
                    <a:pt x="4759413" y="1206944"/>
                    <a:pt x="4746453" y="1097648"/>
                    <a:pt x="4886193" y="1023715"/>
                  </a:cubicBezTo>
                  <a:close/>
                  <a:moveTo>
                    <a:pt x="2537811" y="1281748"/>
                  </a:moveTo>
                  <a:cubicBezTo>
                    <a:pt x="2735132" y="1235782"/>
                    <a:pt x="2883530" y="1128554"/>
                    <a:pt x="2959430" y="937818"/>
                  </a:cubicBezTo>
                  <a:cubicBezTo>
                    <a:pt x="2980420" y="885067"/>
                    <a:pt x="3002327" y="795615"/>
                    <a:pt x="3002327" y="722676"/>
                  </a:cubicBezTo>
                  <a:lnTo>
                    <a:pt x="3010929" y="722676"/>
                  </a:lnTo>
                  <a:cubicBezTo>
                    <a:pt x="3010929" y="1015886"/>
                    <a:pt x="3196387" y="1218747"/>
                    <a:pt x="3466842" y="1281748"/>
                  </a:cubicBezTo>
                  <a:lnTo>
                    <a:pt x="3422919" y="1298037"/>
                  </a:lnTo>
                  <a:cubicBezTo>
                    <a:pt x="3250756" y="1351434"/>
                    <a:pt x="3123752" y="1453696"/>
                    <a:pt x="3051299" y="1623155"/>
                  </a:cubicBezTo>
                  <a:cubicBezTo>
                    <a:pt x="3026693" y="1680711"/>
                    <a:pt x="3010929" y="1761286"/>
                    <a:pt x="3010929" y="1840820"/>
                  </a:cubicBezTo>
                  <a:lnTo>
                    <a:pt x="3002327" y="1840820"/>
                  </a:lnTo>
                  <a:cubicBezTo>
                    <a:pt x="3002327" y="1629477"/>
                    <a:pt x="2893186" y="1452053"/>
                    <a:pt x="2721220" y="1356396"/>
                  </a:cubicBezTo>
                  <a:cubicBezTo>
                    <a:pt x="2689931" y="1338990"/>
                    <a:pt x="2667188" y="1328323"/>
                    <a:pt x="2633794" y="1314794"/>
                  </a:cubicBezTo>
                  <a:cubicBezTo>
                    <a:pt x="2618147" y="1308455"/>
                    <a:pt x="2609710" y="1304001"/>
                    <a:pt x="2590427" y="1297947"/>
                  </a:cubicBezTo>
                  <a:lnTo>
                    <a:pt x="2537811" y="1281748"/>
                  </a:lnTo>
                  <a:close/>
                  <a:moveTo>
                    <a:pt x="894805" y="1273146"/>
                  </a:moveTo>
                  <a:cubicBezTo>
                    <a:pt x="995616" y="1249662"/>
                    <a:pt x="1081109" y="1110548"/>
                    <a:pt x="1127063" y="1023715"/>
                  </a:cubicBezTo>
                  <a:cubicBezTo>
                    <a:pt x="1178898" y="1058422"/>
                    <a:pt x="1206421" y="1089754"/>
                    <a:pt x="1245523" y="1137499"/>
                  </a:cubicBezTo>
                  <a:cubicBezTo>
                    <a:pt x="1366455" y="1285166"/>
                    <a:pt x="1271845" y="1182590"/>
                    <a:pt x="1443009" y="1249675"/>
                  </a:cubicBezTo>
                  <a:cubicBezTo>
                    <a:pt x="1466654" y="1258942"/>
                    <a:pt x="1482533" y="1267785"/>
                    <a:pt x="1505556" y="1273146"/>
                  </a:cubicBezTo>
                  <a:cubicBezTo>
                    <a:pt x="1497229" y="1304332"/>
                    <a:pt x="1473964" y="1310678"/>
                    <a:pt x="1407566" y="1329989"/>
                  </a:cubicBezTo>
                  <a:cubicBezTo>
                    <a:pt x="1322325" y="1354782"/>
                    <a:pt x="1322320" y="1330788"/>
                    <a:pt x="1287495" y="1373353"/>
                  </a:cubicBezTo>
                  <a:cubicBezTo>
                    <a:pt x="1244915" y="1425397"/>
                    <a:pt x="1197655" y="1502434"/>
                    <a:pt x="1127063" y="1539781"/>
                  </a:cubicBezTo>
                  <a:cubicBezTo>
                    <a:pt x="1083984" y="1475459"/>
                    <a:pt x="999632" y="1318337"/>
                    <a:pt x="894805" y="1290350"/>
                  </a:cubicBezTo>
                  <a:lnTo>
                    <a:pt x="894805" y="1273146"/>
                  </a:lnTo>
                  <a:close/>
                  <a:moveTo>
                    <a:pt x="4585119" y="688272"/>
                  </a:moveTo>
                  <a:cubicBezTo>
                    <a:pt x="4585119" y="761469"/>
                    <a:pt x="4590337" y="859674"/>
                    <a:pt x="4619527" y="920503"/>
                  </a:cubicBezTo>
                  <a:cubicBezTo>
                    <a:pt x="4586343" y="912771"/>
                    <a:pt x="4561352" y="895602"/>
                    <a:pt x="4530742" y="880259"/>
                  </a:cubicBezTo>
                  <a:cubicBezTo>
                    <a:pt x="4500116" y="864911"/>
                    <a:pt x="4472350" y="853637"/>
                    <a:pt x="4440044" y="841929"/>
                  </a:cubicBezTo>
                  <a:cubicBezTo>
                    <a:pt x="4409352" y="830809"/>
                    <a:pt x="4377923" y="822554"/>
                    <a:pt x="4338163" y="814783"/>
                  </a:cubicBezTo>
                  <a:cubicBezTo>
                    <a:pt x="4302550" y="807820"/>
                    <a:pt x="4254062" y="809132"/>
                    <a:pt x="4215226" y="800086"/>
                  </a:cubicBezTo>
                  <a:cubicBezTo>
                    <a:pt x="4222061" y="882185"/>
                    <a:pt x="4473647" y="1054523"/>
                    <a:pt x="4499097" y="1092523"/>
                  </a:cubicBezTo>
                  <a:cubicBezTo>
                    <a:pt x="4182612" y="1092523"/>
                    <a:pt x="3927897" y="1259927"/>
                    <a:pt x="3871141" y="1273146"/>
                  </a:cubicBezTo>
                  <a:cubicBezTo>
                    <a:pt x="3879546" y="1304617"/>
                    <a:pt x="3896334" y="1303642"/>
                    <a:pt x="3928418" y="1319090"/>
                  </a:cubicBezTo>
                  <a:cubicBezTo>
                    <a:pt x="4073304" y="1388849"/>
                    <a:pt x="4148096" y="1418777"/>
                    <a:pt x="4311962" y="1451658"/>
                  </a:cubicBezTo>
                  <a:cubicBezTo>
                    <a:pt x="4362795" y="1461856"/>
                    <a:pt x="4447276" y="1478418"/>
                    <a:pt x="4499097" y="1479574"/>
                  </a:cubicBezTo>
                  <a:cubicBezTo>
                    <a:pt x="4433589" y="1536506"/>
                    <a:pt x="4235472" y="1676523"/>
                    <a:pt x="4215226" y="1763409"/>
                  </a:cubicBezTo>
                  <a:cubicBezTo>
                    <a:pt x="4387891" y="1763409"/>
                    <a:pt x="4505927" y="1703098"/>
                    <a:pt x="4619527" y="1642996"/>
                  </a:cubicBezTo>
                  <a:cubicBezTo>
                    <a:pt x="4589398" y="1772306"/>
                    <a:pt x="4585119" y="1722825"/>
                    <a:pt x="4585119" y="1875224"/>
                  </a:cubicBezTo>
                  <a:cubicBezTo>
                    <a:pt x="4585119" y="2028296"/>
                    <a:pt x="4726105" y="2155587"/>
                    <a:pt x="4851785" y="2184864"/>
                  </a:cubicBezTo>
                  <a:cubicBezTo>
                    <a:pt x="4851414" y="2168214"/>
                    <a:pt x="4769669" y="1821268"/>
                    <a:pt x="4860387" y="1754810"/>
                  </a:cubicBezTo>
                  <a:cubicBezTo>
                    <a:pt x="4863736" y="1795034"/>
                    <a:pt x="4890826" y="1863213"/>
                    <a:pt x="4904544" y="1899880"/>
                  </a:cubicBezTo>
                  <a:cubicBezTo>
                    <a:pt x="5029976" y="2235153"/>
                    <a:pt x="5421173" y="2204708"/>
                    <a:pt x="5476327" y="1957596"/>
                  </a:cubicBezTo>
                  <a:cubicBezTo>
                    <a:pt x="5501689" y="1843962"/>
                    <a:pt x="5452109" y="1686553"/>
                    <a:pt x="5342106" y="1677400"/>
                  </a:cubicBezTo>
                  <a:cubicBezTo>
                    <a:pt x="5342106" y="1742671"/>
                    <a:pt x="5342874" y="1771640"/>
                    <a:pt x="5310262" y="1808980"/>
                  </a:cubicBezTo>
                  <a:cubicBezTo>
                    <a:pt x="5171832" y="1967465"/>
                    <a:pt x="4897846" y="1675942"/>
                    <a:pt x="5163707" y="1456015"/>
                  </a:cubicBezTo>
                  <a:cubicBezTo>
                    <a:pt x="5350335" y="1301628"/>
                    <a:pt x="5651783" y="1581058"/>
                    <a:pt x="5651783" y="1815017"/>
                  </a:cubicBezTo>
                  <a:cubicBezTo>
                    <a:pt x="5651783" y="1931154"/>
                    <a:pt x="5637208" y="2020228"/>
                    <a:pt x="5558572" y="2117467"/>
                  </a:cubicBezTo>
                  <a:cubicBezTo>
                    <a:pt x="5465937" y="2232017"/>
                    <a:pt x="5363729" y="2296801"/>
                    <a:pt x="5211056" y="2329067"/>
                  </a:cubicBezTo>
                  <a:cubicBezTo>
                    <a:pt x="4414560" y="2497404"/>
                    <a:pt x="4126809" y="1550708"/>
                    <a:pt x="3804119" y="1348764"/>
                  </a:cubicBezTo>
                  <a:cubicBezTo>
                    <a:pt x="3739448" y="1308292"/>
                    <a:pt x="3728355" y="1312058"/>
                    <a:pt x="3671641" y="1292000"/>
                  </a:cubicBezTo>
                  <a:lnTo>
                    <a:pt x="3653316" y="1284518"/>
                  </a:lnTo>
                  <a:cubicBezTo>
                    <a:pt x="3652023" y="1283967"/>
                    <a:pt x="3649302" y="1282901"/>
                    <a:pt x="3647486" y="1281748"/>
                  </a:cubicBezTo>
                  <a:cubicBezTo>
                    <a:pt x="3876149" y="1228483"/>
                    <a:pt x="3974382" y="1049330"/>
                    <a:pt x="4114452" y="862744"/>
                  </a:cubicBezTo>
                  <a:lnTo>
                    <a:pt x="4415150" y="501122"/>
                  </a:lnTo>
                  <a:cubicBezTo>
                    <a:pt x="4439263" y="476739"/>
                    <a:pt x="4451492" y="470656"/>
                    <a:pt x="4475301" y="449449"/>
                  </a:cubicBezTo>
                  <a:cubicBezTo>
                    <a:pt x="4498758" y="428559"/>
                    <a:pt x="4510787" y="418024"/>
                    <a:pt x="4535475" y="397803"/>
                  </a:cubicBezTo>
                  <a:cubicBezTo>
                    <a:pt x="4701060" y="262190"/>
                    <a:pt x="4919355" y="169098"/>
                    <a:pt x="5214889" y="239198"/>
                  </a:cubicBezTo>
                  <a:cubicBezTo>
                    <a:pt x="5341496" y="269231"/>
                    <a:pt x="5424860" y="310764"/>
                    <a:pt x="5503433" y="389347"/>
                  </a:cubicBezTo>
                  <a:cubicBezTo>
                    <a:pt x="5885779" y="771748"/>
                    <a:pt x="5443638" y="1269240"/>
                    <a:pt x="5192717" y="1130083"/>
                  </a:cubicBezTo>
                  <a:cubicBezTo>
                    <a:pt x="5169545" y="1117231"/>
                    <a:pt x="5141462" y="1093813"/>
                    <a:pt x="5126792" y="1075581"/>
                  </a:cubicBezTo>
                  <a:cubicBezTo>
                    <a:pt x="4932679" y="834308"/>
                    <a:pt x="5164103" y="714075"/>
                    <a:pt x="5195870" y="714075"/>
                  </a:cubicBezTo>
                  <a:cubicBezTo>
                    <a:pt x="5309789" y="714075"/>
                    <a:pt x="5342106" y="768757"/>
                    <a:pt x="5342106" y="886098"/>
                  </a:cubicBezTo>
                  <a:cubicBezTo>
                    <a:pt x="5451895" y="883653"/>
                    <a:pt x="5495257" y="727465"/>
                    <a:pt x="5478966" y="620827"/>
                  </a:cubicBezTo>
                  <a:cubicBezTo>
                    <a:pt x="5465021" y="529556"/>
                    <a:pt x="5357704" y="421638"/>
                    <a:pt x="5256084" y="421638"/>
                  </a:cubicBezTo>
                  <a:cubicBezTo>
                    <a:pt x="5134817" y="421638"/>
                    <a:pt x="5046686" y="448659"/>
                    <a:pt x="4966985" y="554027"/>
                  </a:cubicBezTo>
                  <a:cubicBezTo>
                    <a:pt x="4934205" y="597362"/>
                    <a:pt x="4865732" y="744449"/>
                    <a:pt x="4860387" y="808688"/>
                  </a:cubicBezTo>
                  <a:cubicBezTo>
                    <a:pt x="4766487" y="739897"/>
                    <a:pt x="4851785" y="419602"/>
                    <a:pt x="4851785" y="378632"/>
                  </a:cubicBezTo>
                  <a:cubicBezTo>
                    <a:pt x="4818810" y="396079"/>
                    <a:pt x="4792792" y="402481"/>
                    <a:pt x="4758645" y="423120"/>
                  </a:cubicBezTo>
                  <a:cubicBezTo>
                    <a:pt x="4670465" y="476412"/>
                    <a:pt x="4585119" y="567449"/>
                    <a:pt x="4585119" y="688272"/>
                  </a:cubicBezTo>
                  <a:close/>
                  <a:moveTo>
                    <a:pt x="1187277" y="585060"/>
                  </a:moveTo>
                  <a:cubicBezTo>
                    <a:pt x="1187277" y="771092"/>
                    <a:pt x="1193431" y="671522"/>
                    <a:pt x="1161471" y="808688"/>
                  </a:cubicBezTo>
                  <a:cubicBezTo>
                    <a:pt x="1134344" y="788815"/>
                    <a:pt x="1139033" y="746489"/>
                    <a:pt x="1109731" y="679797"/>
                  </a:cubicBezTo>
                  <a:cubicBezTo>
                    <a:pt x="1037176" y="514649"/>
                    <a:pt x="954563" y="421638"/>
                    <a:pt x="748569" y="421638"/>
                  </a:cubicBezTo>
                  <a:cubicBezTo>
                    <a:pt x="607398" y="421638"/>
                    <a:pt x="454603" y="623698"/>
                    <a:pt x="559386" y="808622"/>
                  </a:cubicBezTo>
                  <a:cubicBezTo>
                    <a:pt x="579715" y="844497"/>
                    <a:pt x="610639" y="881778"/>
                    <a:pt x="662548" y="886098"/>
                  </a:cubicBezTo>
                  <a:cubicBezTo>
                    <a:pt x="662548" y="704112"/>
                    <a:pt x="821056" y="660590"/>
                    <a:pt x="908655" y="777636"/>
                  </a:cubicBezTo>
                  <a:cubicBezTo>
                    <a:pt x="923873" y="797973"/>
                    <a:pt x="963622" y="867435"/>
                    <a:pt x="963622" y="894698"/>
                  </a:cubicBezTo>
                  <a:cubicBezTo>
                    <a:pt x="963622" y="1042786"/>
                    <a:pt x="744010" y="1326834"/>
                    <a:pt x="462696" y="1008513"/>
                  </a:cubicBezTo>
                  <a:cubicBezTo>
                    <a:pt x="214438" y="727599"/>
                    <a:pt x="393809" y="215210"/>
                    <a:pt x="1015235" y="215210"/>
                  </a:cubicBezTo>
                  <a:cubicBezTo>
                    <a:pt x="1361476" y="215210"/>
                    <a:pt x="1654072" y="541949"/>
                    <a:pt x="1818915" y="762000"/>
                  </a:cubicBezTo>
                  <a:lnTo>
                    <a:pt x="2015562" y="1021233"/>
                  </a:lnTo>
                  <a:cubicBezTo>
                    <a:pt x="2114590" y="1153947"/>
                    <a:pt x="2178603" y="1238150"/>
                    <a:pt x="2365770" y="1281748"/>
                  </a:cubicBezTo>
                  <a:cubicBezTo>
                    <a:pt x="2363919" y="1282921"/>
                    <a:pt x="2360718" y="1281755"/>
                    <a:pt x="2359708" y="1284286"/>
                  </a:cubicBezTo>
                  <a:cubicBezTo>
                    <a:pt x="2355012" y="1296064"/>
                    <a:pt x="2367609" y="1282796"/>
                    <a:pt x="2326661" y="1294251"/>
                  </a:cubicBezTo>
                  <a:cubicBezTo>
                    <a:pt x="2222136" y="1323489"/>
                    <a:pt x="2162295" y="1374696"/>
                    <a:pt x="2088173" y="1451443"/>
                  </a:cubicBezTo>
                  <a:cubicBezTo>
                    <a:pt x="2054562" y="1486247"/>
                    <a:pt x="2021753" y="1536784"/>
                    <a:pt x="1990956" y="1577867"/>
                  </a:cubicBezTo>
                  <a:lnTo>
                    <a:pt x="1748335" y="1894346"/>
                  </a:lnTo>
                  <a:cubicBezTo>
                    <a:pt x="1680653" y="1971761"/>
                    <a:pt x="1667249" y="1994245"/>
                    <a:pt x="1589596" y="2071070"/>
                  </a:cubicBezTo>
                  <a:cubicBezTo>
                    <a:pt x="1364787" y="2293475"/>
                    <a:pt x="1098104" y="2403312"/>
                    <a:pt x="774348" y="2322508"/>
                  </a:cubicBezTo>
                  <a:cubicBezTo>
                    <a:pt x="543290" y="2264839"/>
                    <a:pt x="352871" y="2078017"/>
                    <a:pt x="352871" y="1840820"/>
                  </a:cubicBezTo>
                  <a:cubicBezTo>
                    <a:pt x="352871" y="1595121"/>
                    <a:pt x="638839" y="1301436"/>
                    <a:pt x="842241" y="1454722"/>
                  </a:cubicBezTo>
                  <a:cubicBezTo>
                    <a:pt x="1078948" y="1633112"/>
                    <a:pt x="903157" y="1858023"/>
                    <a:pt x="800181" y="1858023"/>
                  </a:cubicBezTo>
                  <a:cubicBezTo>
                    <a:pt x="702093" y="1858023"/>
                    <a:pt x="662548" y="1776653"/>
                    <a:pt x="662548" y="1677400"/>
                  </a:cubicBezTo>
                  <a:cubicBezTo>
                    <a:pt x="445635" y="1727928"/>
                    <a:pt x="487524" y="2150460"/>
                    <a:pt x="782978" y="2150460"/>
                  </a:cubicBezTo>
                  <a:cubicBezTo>
                    <a:pt x="884727" y="2150460"/>
                    <a:pt x="981485" y="2085399"/>
                    <a:pt x="1030034" y="2027640"/>
                  </a:cubicBezTo>
                  <a:cubicBezTo>
                    <a:pt x="1069419" y="1980780"/>
                    <a:pt x="1142532" y="1841231"/>
                    <a:pt x="1144266" y="1763409"/>
                  </a:cubicBezTo>
                  <a:cubicBezTo>
                    <a:pt x="1202990" y="1779089"/>
                    <a:pt x="1187277" y="1920161"/>
                    <a:pt x="1187277" y="1987038"/>
                  </a:cubicBezTo>
                  <a:cubicBezTo>
                    <a:pt x="1187277" y="2065543"/>
                    <a:pt x="1167616" y="2121571"/>
                    <a:pt x="1152868" y="2184864"/>
                  </a:cubicBezTo>
                  <a:cubicBezTo>
                    <a:pt x="1354536" y="2137887"/>
                    <a:pt x="1456169" y="1967819"/>
                    <a:pt x="1415962" y="1741181"/>
                  </a:cubicBezTo>
                  <a:cubicBezTo>
                    <a:pt x="1408995" y="1701910"/>
                    <a:pt x="1396394" y="1675025"/>
                    <a:pt x="1393729" y="1642996"/>
                  </a:cubicBezTo>
                  <a:cubicBezTo>
                    <a:pt x="1528606" y="1714355"/>
                    <a:pt x="1626647" y="1763409"/>
                    <a:pt x="1798028" y="1763409"/>
                  </a:cubicBezTo>
                  <a:cubicBezTo>
                    <a:pt x="1789910" y="1733009"/>
                    <a:pt x="1789834" y="1744395"/>
                    <a:pt x="1771312" y="1721315"/>
                  </a:cubicBezTo>
                  <a:cubicBezTo>
                    <a:pt x="1759971" y="1707187"/>
                    <a:pt x="1753432" y="1697468"/>
                    <a:pt x="1740138" y="1683676"/>
                  </a:cubicBezTo>
                  <a:lnTo>
                    <a:pt x="1594290" y="1545669"/>
                  </a:lnTo>
                  <a:cubicBezTo>
                    <a:pt x="1572195" y="1527844"/>
                    <a:pt x="1526878" y="1496931"/>
                    <a:pt x="1514159" y="1479574"/>
                  </a:cubicBezTo>
                  <a:cubicBezTo>
                    <a:pt x="1695751" y="1464465"/>
                    <a:pt x="1844952" y="1423939"/>
                    <a:pt x="2002097" y="1356776"/>
                  </a:cubicBezTo>
                  <a:lnTo>
                    <a:pt x="2142113" y="1290350"/>
                  </a:lnTo>
                  <a:cubicBezTo>
                    <a:pt x="2120221" y="1257659"/>
                    <a:pt x="2050282" y="1229819"/>
                    <a:pt x="2011892" y="1214129"/>
                  </a:cubicBezTo>
                  <a:cubicBezTo>
                    <a:pt x="1850890" y="1148322"/>
                    <a:pt x="1695651" y="1092523"/>
                    <a:pt x="1505556" y="1092523"/>
                  </a:cubicBezTo>
                  <a:cubicBezTo>
                    <a:pt x="1519060" y="1074094"/>
                    <a:pt x="1677683" y="964164"/>
                    <a:pt x="1737831" y="886115"/>
                  </a:cubicBezTo>
                  <a:cubicBezTo>
                    <a:pt x="1750906" y="869151"/>
                    <a:pt x="1755480" y="865825"/>
                    <a:pt x="1770115" y="848956"/>
                  </a:cubicBezTo>
                  <a:cubicBezTo>
                    <a:pt x="1785892" y="830768"/>
                    <a:pt x="1808739" y="807501"/>
                    <a:pt x="1775743" y="807020"/>
                  </a:cubicBezTo>
                  <a:lnTo>
                    <a:pt x="1682242" y="813328"/>
                  </a:lnTo>
                  <a:cubicBezTo>
                    <a:pt x="1518677" y="842873"/>
                    <a:pt x="1427210" y="911562"/>
                    <a:pt x="1393729" y="920503"/>
                  </a:cubicBezTo>
                  <a:cubicBezTo>
                    <a:pt x="1398184" y="866971"/>
                    <a:pt x="1521898" y="571825"/>
                    <a:pt x="1258934" y="427399"/>
                  </a:cubicBezTo>
                  <a:cubicBezTo>
                    <a:pt x="1220775" y="406443"/>
                    <a:pt x="1189742" y="396323"/>
                    <a:pt x="1152868" y="378632"/>
                  </a:cubicBezTo>
                  <a:cubicBezTo>
                    <a:pt x="1156709" y="424773"/>
                    <a:pt x="1187277" y="485765"/>
                    <a:pt x="1187277" y="585060"/>
                  </a:cubicBezTo>
                  <a:close/>
                  <a:moveTo>
                    <a:pt x="2348565" y="1918230"/>
                  </a:moveTo>
                  <a:cubicBezTo>
                    <a:pt x="2380159" y="1939385"/>
                    <a:pt x="2370693" y="1950025"/>
                    <a:pt x="2403380" y="1975235"/>
                  </a:cubicBezTo>
                  <a:cubicBezTo>
                    <a:pt x="2421310" y="1989064"/>
                    <a:pt x="2454950" y="2010268"/>
                    <a:pt x="2478565" y="2012385"/>
                  </a:cubicBezTo>
                  <a:cubicBezTo>
                    <a:pt x="2650780" y="2027813"/>
                    <a:pt x="2751181" y="1743090"/>
                    <a:pt x="2538221" y="1633985"/>
                  </a:cubicBezTo>
                  <a:cubicBezTo>
                    <a:pt x="2492930" y="1610779"/>
                    <a:pt x="2416789" y="1590410"/>
                    <a:pt x="2354827" y="1606200"/>
                  </a:cubicBezTo>
                  <a:cubicBezTo>
                    <a:pt x="2290075" y="1622699"/>
                    <a:pt x="2251970" y="1654887"/>
                    <a:pt x="2212929" y="1696600"/>
                  </a:cubicBezTo>
                  <a:cubicBezTo>
                    <a:pt x="2081826" y="1836682"/>
                    <a:pt x="2161479" y="1961258"/>
                    <a:pt x="2167921" y="2038646"/>
                  </a:cubicBezTo>
                  <a:cubicBezTo>
                    <a:pt x="2127775" y="2057907"/>
                    <a:pt x="2073328" y="2063127"/>
                    <a:pt x="2004346" y="2098721"/>
                  </a:cubicBezTo>
                  <a:cubicBezTo>
                    <a:pt x="1856832" y="2174832"/>
                    <a:pt x="1747165" y="2403546"/>
                    <a:pt x="1823836" y="2563313"/>
                  </a:cubicBezTo>
                  <a:cubicBezTo>
                    <a:pt x="1859999" y="2539100"/>
                    <a:pt x="1882545" y="2503877"/>
                    <a:pt x="1917160" y="2476004"/>
                  </a:cubicBezTo>
                  <a:cubicBezTo>
                    <a:pt x="1951961" y="2447981"/>
                    <a:pt x="1983512" y="2424399"/>
                    <a:pt x="2020400" y="2398609"/>
                  </a:cubicBezTo>
                  <a:cubicBezTo>
                    <a:pt x="2232480" y="2250347"/>
                    <a:pt x="2412597" y="2337531"/>
                    <a:pt x="2630973" y="2278015"/>
                  </a:cubicBezTo>
                  <a:cubicBezTo>
                    <a:pt x="2671109" y="2267078"/>
                    <a:pt x="2721686" y="2246017"/>
                    <a:pt x="2756465" y="2222867"/>
                  </a:cubicBezTo>
                  <a:lnTo>
                    <a:pt x="2864694" y="2141858"/>
                  </a:lnTo>
                  <a:cubicBezTo>
                    <a:pt x="2868139" y="2296542"/>
                    <a:pt x="2919789" y="2448671"/>
                    <a:pt x="3002327" y="2571915"/>
                  </a:cubicBezTo>
                  <a:cubicBezTo>
                    <a:pt x="3091570" y="2506537"/>
                    <a:pt x="3139959" y="2256752"/>
                    <a:pt x="3139959" y="2141858"/>
                  </a:cubicBezTo>
                  <a:cubicBezTo>
                    <a:pt x="3216542" y="2193134"/>
                    <a:pt x="3275174" y="2246380"/>
                    <a:pt x="3368991" y="2274102"/>
                  </a:cubicBezTo>
                  <a:cubicBezTo>
                    <a:pt x="3601759" y="2342881"/>
                    <a:pt x="3764112" y="2244839"/>
                    <a:pt x="3986582" y="2396280"/>
                  </a:cubicBezTo>
                  <a:cubicBezTo>
                    <a:pt x="4063457" y="2448610"/>
                    <a:pt x="4153885" y="2539520"/>
                    <a:pt x="4189420" y="2563313"/>
                  </a:cubicBezTo>
                  <a:cubicBezTo>
                    <a:pt x="4199042" y="2447715"/>
                    <a:pt x="4244774" y="2377297"/>
                    <a:pt x="4127685" y="2203587"/>
                  </a:cubicBezTo>
                  <a:cubicBezTo>
                    <a:pt x="4061358" y="2105187"/>
                    <a:pt x="3950845" y="2065228"/>
                    <a:pt x="3836732" y="2038646"/>
                  </a:cubicBezTo>
                  <a:cubicBezTo>
                    <a:pt x="3858127" y="1994067"/>
                    <a:pt x="3878215" y="1922770"/>
                    <a:pt x="3870265" y="1850348"/>
                  </a:cubicBezTo>
                  <a:cubicBezTo>
                    <a:pt x="3866583" y="1816789"/>
                    <a:pt x="3856757" y="1793940"/>
                    <a:pt x="3842782" y="1765962"/>
                  </a:cubicBezTo>
                  <a:cubicBezTo>
                    <a:pt x="3815850" y="1712036"/>
                    <a:pt x="3783448" y="1675269"/>
                    <a:pt x="3735002" y="1641499"/>
                  </a:cubicBezTo>
                  <a:cubicBezTo>
                    <a:pt x="3609096" y="1553736"/>
                    <a:pt x="3417961" y="1619146"/>
                    <a:pt x="3363444" y="1754645"/>
                  </a:cubicBezTo>
                  <a:cubicBezTo>
                    <a:pt x="3302043" y="1907256"/>
                    <a:pt x="3477161" y="2099479"/>
                    <a:pt x="3606894" y="1972256"/>
                  </a:cubicBezTo>
                  <a:cubicBezTo>
                    <a:pt x="3629242" y="1950340"/>
                    <a:pt x="3645601" y="1931588"/>
                    <a:pt x="3664691" y="1909630"/>
                  </a:cubicBezTo>
                  <a:cubicBezTo>
                    <a:pt x="3664691" y="2130297"/>
                    <a:pt x="3408108" y="2145838"/>
                    <a:pt x="3292391" y="2032453"/>
                  </a:cubicBezTo>
                  <a:cubicBezTo>
                    <a:pt x="3239761" y="1980882"/>
                    <a:pt x="3179654" y="1924981"/>
                    <a:pt x="3166543" y="1839454"/>
                  </a:cubicBezTo>
                  <a:cubicBezTo>
                    <a:pt x="3145746" y="1703802"/>
                    <a:pt x="3206921" y="1595852"/>
                    <a:pt x="3302111" y="1521288"/>
                  </a:cubicBezTo>
                  <a:cubicBezTo>
                    <a:pt x="3329009" y="1500220"/>
                    <a:pt x="3366297" y="1476497"/>
                    <a:pt x="3397855" y="1462200"/>
                  </a:cubicBezTo>
                  <a:cubicBezTo>
                    <a:pt x="3475352" y="1427091"/>
                    <a:pt x="3584643" y="1433086"/>
                    <a:pt x="3663655" y="1463407"/>
                  </a:cubicBezTo>
                  <a:cubicBezTo>
                    <a:pt x="3815572" y="1521702"/>
                    <a:pt x="4012251" y="1822646"/>
                    <a:pt x="4114452" y="1958785"/>
                  </a:cubicBezTo>
                  <a:cubicBezTo>
                    <a:pt x="4227827" y="2109812"/>
                    <a:pt x="4275074" y="2171279"/>
                    <a:pt x="4419683" y="2290074"/>
                  </a:cubicBezTo>
                  <a:cubicBezTo>
                    <a:pt x="4478027" y="2338002"/>
                    <a:pt x="4539760" y="2381588"/>
                    <a:pt x="4608155" y="2419864"/>
                  </a:cubicBezTo>
                  <a:cubicBezTo>
                    <a:pt x="4729699" y="2487883"/>
                    <a:pt x="4945329" y="2536291"/>
                    <a:pt x="5150713" y="2509563"/>
                  </a:cubicBezTo>
                  <a:cubicBezTo>
                    <a:pt x="5367799" y="2481310"/>
                    <a:pt x="5512891" y="2364024"/>
                    <a:pt x="5617374" y="2339684"/>
                  </a:cubicBezTo>
                  <a:cubicBezTo>
                    <a:pt x="5625984" y="2443124"/>
                    <a:pt x="5808474" y="2481527"/>
                    <a:pt x="5915173" y="2439623"/>
                  </a:cubicBezTo>
                  <a:cubicBezTo>
                    <a:pt x="5933276" y="2432513"/>
                    <a:pt x="5950286" y="2423868"/>
                    <a:pt x="5967704" y="2414737"/>
                  </a:cubicBezTo>
                  <a:cubicBezTo>
                    <a:pt x="5995268" y="2400284"/>
                    <a:pt x="5996470" y="2404046"/>
                    <a:pt x="6004470" y="2374089"/>
                  </a:cubicBezTo>
                  <a:cubicBezTo>
                    <a:pt x="5739414" y="2312346"/>
                    <a:pt x="5907512" y="1948569"/>
                    <a:pt x="5873118" y="1739933"/>
                  </a:cubicBezTo>
                  <a:cubicBezTo>
                    <a:pt x="5850846" y="1604820"/>
                    <a:pt x="5780871" y="1499671"/>
                    <a:pt x="5692821" y="1414011"/>
                  </a:cubicBezTo>
                  <a:cubicBezTo>
                    <a:pt x="5691575" y="1412802"/>
                    <a:pt x="5689792" y="1410980"/>
                    <a:pt x="5688534" y="1409756"/>
                  </a:cubicBezTo>
                  <a:cubicBezTo>
                    <a:pt x="5632329" y="1355174"/>
                    <a:pt x="5559157" y="1308850"/>
                    <a:pt x="5479741" y="1290350"/>
                  </a:cubicBezTo>
                  <a:cubicBezTo>
                    <a:pt x="5491965" y="1273666"/>
                    <a:pt x="5627845" y="1211072"/>
                    <a:pt x="5671226" y="1172172"/>
                  </a:cubicBezTo>
                  <a:cubicBezTo>
                    <a:pt x="5697254" y="1148832"/>
                    <a:pt x="5708143" y="1146199"/>
                    <a:pt x="5729404" y="1118528"/>
                  </a:cubicBezTo>
                  <a:cubicBezTo>
                    <a:pt x="5792449" y="1036476"/>
                    <a:pt x="5857047" y="941490"/>
                    <a:pt x="5873194" y="832245"/>
                  </a:cubicBezTo>
                  <a:cubicBezTo>
                    <a:pt x="5891853" y="706026"/>
                    <a:pt x="5864133" y="575543"/>
                    <a:pt x="5850851" y="454801"/>
                  </a:cubicBezTo>
                  <a:cubicBezTo>
                    <a:pt x="5825972" y="228602"/>
                    <a:pt x="5961184" y="239881"/>
                    <a:pt x="6004470" y="180806"/>
                  </a:cubicBezTo>
                  <a:cubicBezTo>
                    <a:pt x="5931279" y="80921"/>
                    <a:pt x="5650256" y="82693"/>
                    <a:pt x="5617374" y="223811"/>
                  </a:cubicBezTo>
                  <a:lnTo>
                    <a:pt x="5576848" y="214079"/>
                  </a:lnTo>
                  <a:cubicBezTo>
                    <a:pt x="5435447" y="151858"/>
                    <a:pt x="5317358" y="77798"/>
                    <a:pt x="5153649" y="59600"/>
                  </a:cubicBezTo>
                  <a:cubicBezTo>
                    <a:pt x="4754086" y="15187"/>
                    <a:pt x="4518456" y="168639"/>
                    <a:pt x="4264650" y="419448"/>
                  </a:cubicBezTo>
                  <a:cubicBezTo>
                    <a:pt x="4108265" y="573988"/>
                    <a:pt x="3872050" y="1007143"/>
                    <a:pt x="3679290" y="1098521"/>
                  </a:cubicBezTo>
                  <a:cubicBezTo>
                    <a:pt x="3606143" y="1133194"/>
                    <a:pt x="3489336" y="1138623"/>
                    <a:pt x="3407611" y="1108742"/>
                  </a:cubicBezTo>
                  <a:cubicBezTo>
                    <a:pt x="3155207" y="1016459"/>
                    <a:pt x="3071936" y="718668"/>
                    <a:pt x="3288604" y="535858"/>
                  </a:cubicBezTo>
                  <a:cubicBezTo>
                    <a:pt x="3361947" y="473976"/>
                    <a:pt x="3554166" y="421823"/>
                    <a:pt x="3627032" y="528100"/>
                  </a:cubicBezTo>
                  <a:cubicBezTo>
                    <a:pt x="3648329" y="559164"/>
                    <a:pt x="3664691" y="604828"/>
                    <a:pt x="3664691" y="653868"/>
                  </a:cubicBezTo>
                  <a:cubicBezTo>
                    <a:pt x="3645401" y="640953"/>
                    <a:pt x="3526544" y="452107"/>
                    <a:pt x="3387777" y="626419"/>
                  </a:cubicBezTo>
                  <a:cubicBezTo>
                    <a:pt x="3221188" y="835681"/>
                    <a:pt x="3579111" y="1105928"/>
                    <a:pt x="3791705" y="875480"/>
                  </a:cubicBezTo>
                  <a:cubicBezTo>
                    <a:pt x="3830273" y="833674"/>
                    <a:pt x="3859656" y="785270"/>
                    <a:pt x="3869222" y="720704"/>
                  </a:cubicBezTo>
                  <a:cubicBezTo>
                    <a:pt x="3880738" y="642965"/>
                    <a:pt x="3851158" y="586756"/>
                    <a:pt x="3836732" y="524850"/>
                  </a:cubicBezTo>
                  <a:cubicBezTo>
                    <a:pt x="3886339" y="523746"/>
                    <a:pt x="3970788" y="490744"/>
                    <a:pt x="4005384" y="469854"/>
                  </a:cubicBezTo>
                  <a:cubicBezTo>
                    <a:pt x="4167565" y="371915"/>
                    <a:pt x="4237235" y="213998"/>
                    <a:pt x="4189420" y="8785"/>
                  </a:cubicBezTo>
                  <a:cubicBezTo>
                    <a:pt x="4113169" y="29143"/>
                    <a:pt x="4028344" y="231891"/>
                    <a:pt x="3715073" y="265586"/>
                  </a:cubicBezTo>
                  <a:cubicBezTo>
                    <a:pt x="3491165" y="289670"/>
                    <a:pt x="3384465" y="238423"/>
                    <a:pt x="3196416" y="383474"/>
                  </a:cubicBezTo>
                  <a:cubicBezTo>
                    <a:pt x="3171881" y="402401"/>
                    <a:pt x="3166655" y="414511"/>
                    <a:pt x="3139959" y="421638"/>
                  </a:cubicBezTo>
                  <a:cubicBezTo>
                    <a:pt x="3139959" y="324125"/>
                    <a:pt x="3081482" y="23613"/>
                    <a:pt x="2993724" y="183"/>
                  </a:cubicBezTo>
                  <a:cubicBezTo>
                    <a:pt x="2976789" y="63596"/>
                    <a:pt x="2870399" y="165521"/>
                    <a:pt x="2864694" y="421638"/>
                  </a:cubicBezTo>
                  <a:cubicBezTo>
                    <a:pt x="2826633" y="396154"/>
                    <a:pt x="2800000" y="371673"/>
                    <a:pt x="2759891" y="345803"/>
                  </a:cubicBezTo>
                  <a:cubicBezTo>
                    <a:pt x="2724641" y="323067"/>
                    <a:pt x="2680316" y="303187"/>
                    <a:pt x="2634394" y="290662"/>
                  </a:cubicBezTo>
                  <a:cubicBezTo>
                    <a:pt x="2345899" y="211992"/>
                    <a:pt x="2260300" y="372183"/>
                    <a:pt x="1925066" y="96791"/>
                  </a:cubicBezTo>
                  <a:lnTo>
                    <a:pt x="1823836" y="8785"/>
                  </a:lnTo>
                  <a:cubicBezTo>
                    <a:pt x="1723720" y="217407"/>
                    <a:pt x="1930664" y="519374"/>
                    <a:pt x="2176521" y="524850"/>
                  </a:cubicBezTo>
                  <a:cubicBezTo>
                    <a:pt x="2045864" y="771748"/>
                    <a:pt x="2288953" y="1067216"/>
                    <a:pt x="2540813" y="932103"/>
                  </a:cubicBezTo>
                  <a:cubicBezTo>
                    <a:pt x="2803146" y="791375"/>
                    <a:pt x="2574273" y="428559"/>
                    <a:pt x="2397786" y="599871"/>
                  </a:cubicBezTo>
                  <a:cubicBezTo>
                    <a:pt x="2377752" y="619318"/>
                    <a:pt x="2356080" y="650662"/>
                    <a:pt x="2339962" y="662467"/>
                  </a:cubicBezTo>
                  <a:cubicBezTo>
                    <a:pt x="2359521" y="578525"/>
                    <a:pt x="2366163" y="501466"/>
                    <a:pt x="2463825" y="476673"/>
                  </a:cubicBezTo>
                  <a:cubicBezTo>
                    <a:pt x="2736270" y="407509"/>
                    <a:pt x="2956238" y="739114"/>
                    <a:pt x="2788647" y="964881"/>
                  </a:cubicBezTo>
                  <a:cubicBezTo>
                    <a:pt x="2659448" y="1138926"/>
                    <a:pt x="2410117" y="1191896"/>
                    <a:pt x="2243163" y="1043093"/>
                  </a:cubicBezTo>
                  <a:cubicBezTo>
                    <a:pt x="2066590" y="885715"/>
                    <a:pt x="1837023" y="473950"/>
                    <a:pt x="1673969" y="347855"/>
                  </a:cubicBezTo>
                  <a:cubicBezTo>
                    <a:pt x="1582161" y="276860"/>
                    <a:pt x="1497907" y="203227"/>
                    <a:pt x="1394287" y="145843"/>
                  </a:cubicBezTo>
                  <a:cubicBezTo>
                    <a:pt x="1259078" y="70966"/>
                    <a:pt x="1066947" y="36216"/>
                    <a:pt x="859636" y="59631"/>
                  </a:cubicBezTo>
                  <a:cubicBezTo>
                    <a:pt x="700501" y="77605"/>
                    <a:pt x="514234" y="169795"/>
                    <a:pt x="395882" y="232413"/>
                  </a:cubicBezTo>
                  <a:cubicBezTo>
                    <a:pt x="358394" y="71522"/>
                    <a:pt x="72706" y="81118"/>
                    <a:pt x="183" y="189407"/>
                  </a:cubicBezTo>
                  <a:cubicBezTo>
                    <a:pt x="140671" y="256809"/>
                    <a:pt x="155580" y="287597"/>
                    <a:pt x="155316" y="456337"/>
                  </a:cubicBezTo>
                  <a:cubicBezTo>
                    <a:pt x="155114" y="586627"/>
                    <a:pt x="113795" y="709996"/>
                    <a:pt x="138716" y="842195"/>
                  </a:cubicBezTo>
                  <a:cubicBezTo>
                    <a:pt x="174487" y="1031966"/>
                    <a:pt x="299448" y="1170177"/>
                    <a:pt x="461743" y="1250299"/>
                  </a:cubicBezTo>
                  <a:cubicBezTo>
                    <a:pt x="487414" y="1262972"/>
                    <a:pt x="518506" y="1269867"/>
                    <a:pt x="533515" y="1290350"/>
                  </a:cubicBezTo>
                  <a:cubicBezTo>
                    <a:pt x="462777" y="1296235"/>
                    <a:pt x="317841" y="1401471"/>
                    <a:pt x="280309" y="1450027"/>
                  </a:cubicBezTo>
                  <a:cubicBezTo>
                    <a:pt x="46101" y="1753011"/>
                    <a:pt x="154902" y="1839235"/>
                    <a:pt x="155316" y="2107159"/>
                  </a:cubicBezTo>
                  <a:cubicBezTo>
                    <a:pt x="155448" y="2192320"/>
                    <a:pt x="163612" y="2231905"/>
                    <a:pt x="127967" y="2286831"/>
                  </a:cubicBezTo>
                  <a:cubicBezTo>
                    <a:pt x="104120" y="2323578"/>
                    <a:pt x="53355" y="2369666"/>
                    <a:pt x="183" y="2374089"/>
                  </a:cubicBezTo>
                  <a:cubicBezTo>
                    <a:pt x="15750" y="2432384"/>
                    <a:pt x="161581" y="2464199"/>
                    <a:pt x="214691" y="2460166"/>
                  </a:cubicBezTo>
                  <a:cubicBezTo>
                    <a:pt x="292694" y="2454239"/>
                    <a:pt x="380349" y="2406347"/>
                    <a:pt x="395882" y="2339684"/>
                  </a:cubicBezTo>
                  <a:cubicBezTo>
                    <a:pt x="490950" y="2361830"/>
                    <a:pt x="621724" y="2473344"/>
                    <a:pt x="855118" y="2508382"/>
                  </a:cubicBezTo>
                  <a:cubicBezTo>
                    <a:pt x="950686" y="2522728"/>
                    <a:pt x="1065774" y="2513578"/>
                    <a:pt x="1150481" y="2500719"/>
                  </a:cubicBezTo>
                  <a:cubicBezTo>
                    <a:pt x="1246742" y="2486105"/>
                    <a:pt x="1312191" y="2462341"/>
                    <a:pt x="1390966" y="2422934"/>
                  </a:cubicBezTo>
                  <a:cubicBezTo>
                    <a:pt x="1681860" y="2277405"/>
                    <a:pt x="1833767" y="2034542"/>
                    <a:pt x="2021590" y="1789120"/>
                  </a:cubicBezTo>
                  <a:cubicBezTo>
                    <a:pt x="2093608" y="1695013"/>
                    <a:pt x="2219993" y="1514008"/>
                    <a:pt x="2329779" y="1469390"/>
                  </a:cubicBezTo>
                  <a:cubicBezTo>
                    <a:pt x="2578916" y="1368143"/>
                    <a:pt x="2877559" y="1552710"/>
                    <a:pt x="2846667" y="1822570"/>
                  </a:cubicBezTo>
                  <a:cubicBezTo>
                    <a:pt x="2814609" y="2102634"/>
                    <a:pt x="2348565" y="2235433"/>
                    <a:pt x="2348565" y="191823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23BFAE2-C311-450D-9773-EEE7498C6287}"/>
              </a:ext>
            </a:extLst>
          </p:cNvPr>
          <p:cNvGrpSpPr/>
          <p:nvPr/>
        </p:nvGrpSpPr>
        <p:grpSpPr>
          <a:xfrm>
            <a:off x="0" y="264205"/>
            <a:ext cx="12191999" cy="920112"/>
            <a:chOff x="0" y="264205"/>
            <a:chExt cx="12191999" cy="9201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FA806BB-8B5A-44D3-BB54-53120EE839EE}"/>
                </a:ext>
              </a:extLst>
            </p:cNvPr>
            <p:cNvGrpSpPr/>
            <p:nvPr/>
          </p:nvGrpSpPr>
          <p:grpSpPr>
            <a:xfrm>
              <a:off x="0" y="264205"/>
              <a:ext cx="12191999" cy="920112"/>
              <a:chOff x="0" y="264205"/>
              <a:chExt cx="12191999" cy="920112"/>
            </a:xfrm>
          </p:grpSpPr>
          <p:sp>
            <p:nvSpPr>
              <p:cNvPr id="55" name="Head of Business Development">
                <a:extLst>
                  <a:ext uri="{FF2B5EF4-FFF2-40B4-BE49-F238E27FC236}">
                    <a16:creationId xmlns:a16="http://schemas.microsoft.com/office/drawing/2014/main" id="{A5DF8941-E24C-4FF1-A66A-04AA91A8A6CD}"/>
                  </a:ext>
                </a:extLst>
              </p:cNvPr>
              <p:cNvSpPr txBox="1"/>
              <p:nvPr/>
            </p:nvSpPr>
            <p:spPr>
              <a:xfrm>
                <a:off x="0" y="264205"/>
                <a:ext cx="12191999" cy="40011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2000" b="1">
                    <a:solidFill>
                      <a:schemeClr val="accent4">
                        <a:lumOff val="-7999"/>
                      </a:schemeClr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 algn="ctr"/>
                <a:r>
                  <a:rPr lang="kk-KZ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Международная онлайн конференция</a:t>
                </a:r>
              </a:p>
              <a:p>
                <a:pPr algn="ctr">
                  <a:lnSpc>
                    <a:spcPct val="100000"/>
                  </a:lnSpc>
                  <a:defRPr sz="1100" b="1" cap="all">
                    <a:solidFill>
                      <a:srgbClr val="00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defRPr>
                </a:pPr>
                <a:r>
                  <a:rPr lang="ru-RU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«ИННОВАЦИОННЫЕ ТЕХНОЛОГИИ В НЕФТЕГАЗОВОЙ ОТРАСЛИ. </a:t>
                </a: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E6DCB195-DD4C-4CB4-884A-F573AE5F5346}"/>
                  </a:ext>
                </a:extLst>
              </p:cNvPr>
              <p:cNvSpPr/>
              <p:nvPr/>
            </p:nvSpPr>
            <p:spPr>
              <a:xfrm>
                <a:off x="5398628" y="935009"/>
                <a:ext cx="1394744" cy="230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6AFB6C85-DE8D-4C22-8BAB-47A1282F7D11}"/>
                  </a:ext>
                </a:extLst>
              </p:cNvPr>
              <p:cNvSpPr/>
              <p:nvPr/>
            </p:nvSpPr>
            <p:spPr>
              <a:xfrm>
                <a:off x="5182796" y="922707"/>
                <a:ext cx="18366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ноября 2021 г. </a:t>
                </a:r>
              </a:p>
            </p:txBody>
          </p:sp>
        </p:grpSp>
        <p:sp>
          <p:nvSpPr>
            <p:cNvPr id="54" name="Head of Business Development">
              <a:extLst>
                <a:ext uri="{FF2B5EF4-FFF2-40B4-BE49-F238E27FC236}">
                  <a16:creationId xmlns:a16="http://schemas.microsoft.com/office/drawing/2014/main" id="{BA7B87C6-E9C5-47CB-AC7A-060BA4717426}"/>
                </a:ext>
              </a:extLst>
            </p:cNvPr>
            <p:cNvSpPr txBox="1"/>
            <p:nvPr/>
          </p:nvSpPr>
          <p:spPr>
            <a:xfrm>
              <a:off x="4233724" y="663852"/>
              <a:ext cx="3724549" cy="20005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000" b="1">
                  <a:solidFill>
                    <a:schemeClr val="accent4">
                      <a:lumOff val="-7999"/>
                    </a:schemeClr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lang="ru-RU" sz="13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внедрения и перспективы развития»</a:t>
              </a:r>
              <a:endParaRPr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5506" y="1414837"/>
            <a:ext cx="11168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Секционное заседание №2 «Инновационные технологии разработки нефтяных и газовых месторождений»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Модератор: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Елеманов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Булат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Далдаевич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д.т.н., Председатель Совета директоров АО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Azimuth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Energy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Services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904599"/>
              </p:ext>
            </p:extLst>
          </p:nvPr>
        </p:nvGraphicFramePr>
        <p:xfrm>
          <a:off x="403480" y="2562004"/>
          <a:ext cx="10890504" cy="4176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60121">
                  <a:extLst>
                    <a:ext uri="{9D8B030D-6E8A-4147-A177-3AD203B41FA5}">
                      <a16:colId xmlns:a16="http://schemas.microsoft.com/office/drawing/2014/main" val="1248189651"/>
                    </a:ext>
                  </a:extLst>
                </a:gridCol>
                <a:gridCol w="4965192">
                  <a:extLst>
                    <a:ext uri="{9D8B030D-6E8A-4147-A177-3AD203B41FA5}">
                      <a16:colId xmlns:a16="http://schemas.microsoft.com/office/drawing/2014/main" val="420851897"/>
                    </a:ext>
                  </a:extLst>
                </a:gridCol>
                <a:gridCol w="2798064">
                  <a:extLst>
                    <a:ext uri="{9D8B030D-6E8A-4147-A177-3AD203B41FA5}">
                      <a16:colId xmlns:a16="http://schemas.microsoft.com/office/drawing/2014/main" val="311557840"/>
                    </a:ext>
                  </a:extLst>
                </a:gridCol>
                <a:gridCol w="2167127">
                  <a:extLst>
                    <a:ext uri="{9D8B030D-6E8A-4147-A177-3AD203B41FA5}">
                      <a16:colId xmlns:a16="http://schemas.microsoft.com/office/drawing/2014/main" val="126275982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выступления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Спикер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extLst>
                  <a:ext uri="{0D108BD9-81ED-4DB2-BD59-A6C34878D82A}">
                    <a16:rowId xmlns:a16="http://schemas.microsoft.com/office/drawing/2014/main" val="3093493393"/>
                  </a:ext>
                </a:extLst>
              </a:tr>
              <a:tr h="11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14.00-14.20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Обоснование и предпосылки выделения низкоомных коллекторов как инструмент поиска пропущенных залежей на примере месторождения Сургутского свода (ХМАО)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Justification and prerequisites for the allocation of low-resistance reservoirs as a tool for searching for missed deposits on the example of the Surgut arch field (KMAO)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Никитин Иван Александрович, 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начальник группы отдела по проектированию и анализу эффективности ГТМ центра геологического сопровождения деятельности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«Сургутнефтегаз» «СургутНИПИнефть», Томский Политехнический Университет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extLst>
                  <a:ext uri="{0D108BD9-81ED-4DB2-BD59-A6C34878D82A}">
                    <a16:rowId xmlns:a16="http://schemas.microsoft.com/office/drawing/2014/main" val="93431696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14.20-14.40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Функциональное и филогенетическое разнообразие микроорганизмов в нефтяном месторождении Узень (Казахстан) как основа для создания биотехнологий 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and phylogenetic diversity of microorganisms in the uzen oil field (Kazakhstan) as a basis for development of biotechnologies</a:t>
                      </a:r>
                      <a:endParaRPr lang="ru-RU" sz="12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Соколова Дияна Шамилевна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 по микробиологий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микробиологии им. С.Н. Виноградского, ФИЦ Биотехнологии РАН,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006" marR="44006" marT="0" marB="0" anchor="ctr"/>
                </a:tc>
                <a:extLst>
                  <a:ext uri="{0D108BD9-81ED-4DB2-BD59-A6C34878D82A}">
                    <a16:rowId xmlns:a16="http://schemas.microsoft.com/office/drawing/2014/main" val="4075717809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14.40-15.00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влияния выпадения асфальтосмолопарафиновых веществ в пласте на показатели разработки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the influence of the asphaltene-resin-paraffin substances deposition in the reservoir on the development parameters 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Круглов Дмитрий Сергеевич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Главный специалист НТЦ  Управления МУН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«ВНИИнефть»,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Москва, РФ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extLst>
                  <a:ext uri="{0D108BD9-81ED-4DB2-BD59-A6C34878D82A}">
                    <a16:rowId xmlns:a16="http://schemas.microsoft.com/office/drawing/2014/main" val="293003950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15.00-15.20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Планирование геолого-технических мероприятий  по результатам анализа долгосрочных записей забойной телеметрии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Managing field development based on the analysis of long-term bottom-hole pressure records</a:t>
                      </a:r>
                      <a:endParaRPr lang="ru-RU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Кричесвкий Владимир Маркович, </a:t>
                      </a: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отдела по гидродинамическим исследованиям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«Софойл»,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Казань, Республика Татарстан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505" marR="45505" marT="0" marB="0" anchor="ctr"/>
                </a:tc>
                <a:extLst>
                  <a:ext uri="{0D108BD9-81ED-4DB2-BD59-A6C34878D82A}">
                    <a16:rowId xmlns:a16="http://schemas.microsoft.com/office/drawing/2014/main" val="4226094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2186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2415</Words>
  <Application>Microsoft Office PowerPoint</Application>
  <PresentationFormat>Широкоэкранный</PresentationFormat>
  <Paragraphs>405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IBM Plex Sans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UX/UI Михаил</dc:creator>
  <cp:lastModifiedBy>Туркпенбаева Бибигуль Жапаровна</cp:lastModifiedBy>
  <cp:revision>151</cp:revision>
  <cp:lastPrinted>2021-11-17T05:43:25Z</cp:lastPrinted>
  <dcterms:created xsi:type="dcterms:W3CDTF">2021-08-31T09:36:38Z</dcterms:created>
  <dcterms:modified xsi:type="dcterms:W3CDTF">2021-11-17T06:13:01Z</dcterms:modified>
</cp:coreProperties>
</file>